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0.bin" ContentType="image/unknown"/>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484" r:id="rId2"/>
    <p:sldId id="485" r:id="rId3"/>
    <p:sldId id="486" r:id="rId4"/>
    <p:sldId id="487" r:id="rId5"/>
    <p:sldId id="488" r:id="rId6"/>
    <p:sldId id="489" r:id="rId7"/>
    <p:sldId id="490" r:id="rId8"/>
    <p:sldId id="491" r:id="rId9"/>
    <p:sldId id="492" r:id="rId10"/>
    <p:sldId id="493" r:id="rId11"/>
    <p:sldId id="494" r:id="rId12"/>
    <p:sldId id="495" r:id="rId13"/>
    <p:sldId id="496" r:id="rId14"/>
    <p:sldId id="497" r:id="rId15"/>
    <p:sldId id="498" r:id="rId16"/>
    <p:sldId id="499" r:id="rId17"/>
    <p:sldId id="500" r:id="rId18"/>
    <p:sldId id="501" r:id="rId19"/>
    <p:sldId id="502" r:id="rId20"/>
    <p:sldId id="503" r:id="rId21"/>
    <p:sldId id="504" r:id="rId22"/>
    <p:sldId id="505" r:id="rId23"/>
    <p:sldId id="506" r:id="rId24"/>
    <p:sldId id="507" r:id="rId25"/>
    <p:sldId id="508" r:id="rId26"/>
    <p:sldId id="509" r:id="rId27"/>
    <p:sldId id="510" r:id="rId28"/>
    <p:sldId id="511" r:id="rId29"/>
    <p:sldId id="512" r:id="rId30"/>
    <p:sldId id="513" r:id="rId31"/>
    <p:sldId id="514" r:id="rId32"/>
    <p:sldId id="515" r:id="rId33"/>
    <p:sldId id="516" r:id="rId34"/>
    <p:sldId id="517" r:id="rId35"/>
    <p:sldId id="518" r:id="rId36"/>
    <p:sldId id="519" r:id="rId37"/>
    <p:sldId id="536" r:id="rId38"/>
    <p:sldId id="537" r:id="rId39"/>
    <p:sldId id="538" r:id="rId40"/>
    <p:sldId id="520" r:id="rId41"/>
    <p:sldId id="521" r:id="rId42"/>
    <p:sldId id="522" r:id="rId43"/>
    <p:sldId id="523" r:id="rId44"/>
    <p:sldId id="524" r:id="rId45"/>
    <p:sldId id="525" r:id="rId46"/>
    <p:sldId id="526" r:id="rId47"/>
    <p:sldId id="527" r:id="rId48"/>
    <p:sldId id="528" r:id="rId49"/>
    <p:sldId id="529" r:id="rId50"/>
    <p:sldId id="530" r:id="rId51"/>
    <p:sldId id="531" r:id="rId52"/>
    <p:sldId id="532" r:id="rId53"/>
    <p:sldId id="533" r:id="rId54"/>
    <p:sldId id="534" r:id="rId55"/>
    <p:sldId id="535" r:id="rId56"/>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5" Type="http://schemas.openxmlformats.org/officeDocument/2006/relationships/image" Target="../media/image43.wmf"/><Relationship Id="rId4" Type="http://schemas.openxmlformats.org/officeDocument/2006/relationships/image" Target="../media/image4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 Id="rId5" Type="http://schemas.openxmlformats.org/officeDocument/2006/relationships/image" Target="../media/image51.wmf"/><Relationship Id="rId4"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bin"/><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5" Type="http://schemas.openxmlformats.org/officeDocument/2006/relationships/image" Target="../media/image21.wmf"/><Relationship Id="rId4"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 Id="rId4" Type="http://schemas.openxmlformats.org/officeDocument/2006/relationships/image" Target="../media/image26.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6661" tIns="48331" rIns="96661" bIns="48331" rtlCol="0"/>
          <a:lstStyle>
            <a:lvl1pPr algn="r" fontAlgn="auto">
              <a:spcBef>
                <a:spcPts val="0"/>
              </a:spcBef>
              <a:spcAft>
                <a:spcPts val="0"/>
              </a:spcAft>
              <a:defRPr sz="1300">
                <a:latin typeface="+mn-lt"/>
                <a:cs typeface="+mn-cs"/>
              </a:defRPr>
            </a:lvl1pPr>
          </a:lstStyle>
          <a:p>
            <a:pPr>
              <a:defRPr/>
            </a:pPr>
            <a:fld id="{9F19D8FA-5B25-485B-B9C2-AE4E6F0B64B9}" type="datetimeFigureOut">
              <a:rPr lang="en-US"/>
              <a:pPr>
                <a:defRPr/>
              </a:pPr>
              <a:t>11/17/2022</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smtClean="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6661" tIns="48331" rIns="96661" bIns="48331" rtlCol="0" anchor="b"/>
          <a:lstStyle>
            <a:lvl1pPr algn="r" fontAlgn="auto">
              <a:spcBef>
                <a:spcPts val="0"/>
              </a:spcBef>
              <a:spcAft>
                <a:spcPts val="0"/>
              </a:spcAft>
              <a:defRPr sz="1300">
                <a:latin typeface="+mn-lt"/>
                <a:cs typeface="+mn-cs"/>
              </a:defRPr>
            </a:lvl1pPr>
          </a:lstStyle>
          <a:p>
            <a:pPr>
              <a:defRPr/>
            </a:pPr>
            <a:fld id="{3F95298F-AAFE-4D4C-BBA7-813E8AEE0601}" type="slidenum">
              <a:rPr lang="en-US"/>
              <a:pPr>
                <a:defRPr/>
              </a:pPr>
              <a:t>‹#›</a:t>
            </a:fld>
            <a:endParaRPr lang="en-US"/>
          </a:p>
        </p:txBody>
      </p:sp>
    </p:spTree>
    <p:extLst>
      <p:ext uri="{BB962C8B-B14F-4D97-AF65-F5344CB8AC3E}">
        <p14:creationId xmlns:p14="http://schemas.microsoft.com/office/powerpoint/2010/main" val="33357573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p:spPr>
      </p:sp>
      <p:sp>
        <p:nvSpPr>
          <p:cNvPr id="1392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D771EF53-0F23-4F6B-BB37-105EBA12884D}" type="slidenum">
              <a:rPr lang="en-US" smtClean="0"/>
              <a:pPr>
                <a:defRPr/>
              </a:pPr>
              <a:t>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50000"/>
              </a:spcBef>
              <a:spcAft>
                <a:spcPct val="0"/>
              </a:spcAft>
              <a:defRPr sz="2400">
                <a:solidFill>
                  <a:schemeClr val="tx1"/>
                </a:solidFill>
                <a:latin typeface="Times New Roman" pitchFamily="18" charset="0"/>
              </a:defRPr>
            </a:lvl6pPr>
            <a:lvl7pPr marL="2971800" indent="-228600" algn="ctr" eaLnBrk="0" fontAlgn="base" hangingPunct="0">
              <a:spcBef>
                <a:spcPct val="50000"/>
              </a:spcBef>
              <a:spcAft>
                <a:spcPct val="0"/>
              </a:spcAft>
              <a:defRPr sz="2400">
                <a:solidFill>
                  <a:schemeClr val="tx1"/>
                </a:solidFill>
                <a:latin typeface="Times New Roman" pitchFamily="18" charset="0"/>
              </a:defRPr>
            </a:lvl7pPr>
            <a:lvl8pPr marL="3429000" indent="-228600" algn="ctr" eaLnBrk="0" fontAlgn="base" hangingPunct="0">
              <a:spcBef>
                <a:spcPct val="50000"/>
              </a:spcBef>
              <a:spcAft>
                <a:spcPct val="0"/>
              </a:spcAft>
              <a:defRPr sz="2400">
                <a:solidFill>
                  <a:schemeClr val="tx1"/>
                </a:solidFill>
                <a:latin typeface="Times New Roman" pitchFamily="18" charset="0"/>
              </a:defRPr>
            </a:lvl8pPr>
            <a:lvl9pPr marL="3886200" indent="-228600" algn="ctr" eaLnBrk="0" fontAlgn="base" hangingPunct="0">
              <a:spcBef>
                <a:spcPct val="50000"/>
              </a:spcBef>
              <a:spcAft>
                <a:spcPct val="0"/>
              </a:spcAft>
              <a:defRPr sz="2400">
                <a:solidFill>
                  <a:schemeClr val="tx1"/>
                </a:solidFill>
                <a:latin typeface="Times New Roman" pitchFamily="18" charset="0"/>
              </a:defRPr>
            </a:lvl9pPr>
          </a:lstStyle>
          <a:p>
            <a:fld id="{ECB5EB90-F44A-4C25-8C53-A35CFC04988A}" type="slidenum">
              <a:rPr lang="en-GB" sz="1200"/>
              <a:pPr/>
              <a:t>37</a:t>
            </a:fld>
            <a:endParaRPr lang="en-GB" sz="120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endParaRPr lang="en-GB"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2212E3A8-EC1E-417C-AEC0-D6583DD3590C}" type="datetimeFigureOut">
              <a:rPr lang="en-US"/>
              <a:pPr>
                <a:defRPr/>
              </a:pPr>
              <a:t>11/17/2022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70504E5-D8A7-470B-9088-5CE4803918F1}"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18CFA84-05CE-4E5E-A08C-57AC9ECC90D1}" type="datetimeFigureOut">
              <a:rPr lang="en-US"/>
              <a:pPr>
                <a:defRPr/>
              </a:pPr>
              <a:t>11/17/2022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4B9ACEF-1A76-44AA-9760-ADCA7631442A}"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9BD166B-7E83-4C3C-B843-C5BF5DF289A5}" type="datetimeFigureOut">
              <a:rPr lang="en-US"/>
              <a:pPr>
                <a:defRPr/>
              </a:pPr>
              <a:t>11/17/2022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569CD5-535C-41F9-8CC6-EBB17DA2DE21}"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6150C18-D6B9-4E9F-8BE7-63F38001F6EB}" type="datetimeFigureOut">
              <a:rPr lang="en-US"/>
              <a:pPr>
                <a:defRPr/>
              </a:pPr>
              <a:t>11/17/2022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C4816C6-B46A-48A3-ACAD-480F201F32A2}"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388BEE19-CD27-4029-82ED-8E60214B55B5}" type="datetimeFigureOut">
              <a:rPr lang="en-US"/>
              <a:pPr>
                <a:defRPr/>
              </a:pPr>
              <a:t>11/17/2022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236561F-2E5E-4E12-8A83-F8DA780A53D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7714AAEA-03D2-484D-8080-46F62C75B291}" type="datetimeFigureOut">
              <a:rPr lang="en-US"/>
              <a:pPr>
                <a:defRPr/>
              </a:pPr>
              <a:t>11/17/2022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82397D-4278-4301-AC27-EB6007A02E33}"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6394004B-DFA5-4F5D-BBBF-F9CC7076A5EC}" type="datetimeFigureOut">
              <a:rPr lang="en-US"/>
              <a:pPr>
                <a:defRPr/>
              </a:pPr>
              <a:t>11/17/2022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C7C839DF-FAE2-4000-B516-8D04EBE8A824}"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B6DD901F-DCB0-4D90-AD2C-A6953E893EF0}" type="datetimeFigureOut">
              <a:rPr lang="en-US"/>
              <a:pPr>
                <a:defRPr/>
              </a:pPr>
              <a:t>11/17/2022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F5716FD-F145-4DFB-B7E8-C246B674D32A}"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7CB2472-1A34-4355-89D8-567082A379A8}" type="datetimeFigureOut">
              <a:rPr lang="en-US"/>
              <a:pPr>
                <a:defRPr/>
              </a:pPr>
              <a:t>11/17/2022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7251E36-3AB1-431F-A931-6A5291256161}"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EC833FD-26AE-47E7-A857-9DB75AE220A3}" type="datetimeFigureOut">
              <a:rPr lang="en-US"/>
              <a:pPr>
                <a:defRPr/>
              </a:pPr>
              <a:t>11/17/2022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79E6E79-480C-4C70-BCF3-EF7ADF346521}"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017C6BF-27B1-4864-839A-03CC78776F12}" type="datetimeFigureOut">
              <a:rPr lang="en-US"/>
              <a:pPr>
                <a:defRPr/>
              </a:pPr>
              <a:t>11/17/2022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34D09F0-076F-4B7A-BB5E-D5D0797240D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9219"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0D3C2A37-DFB3-43B1-93F1-C0ADC6B40C3F}" type="datetimeFigureOut">
              <a:rPr lang="en-US"/>
              <a:pPr>
                <a:defRPr/>
              </a:pPr>
              <a:t>11/17/2022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10F473C3-70DF-4FAA-BD39-481539829F1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0.bin"/><Relationship Id="rId5" Type="http://schemas.openxmlformats.org/officeDocument/2006/relationships/oleObject" Target="../embeddings/oleObject4.bin"/><Relationship Id="rId4" Type="http://schemas.openxmlformats.org/officeDocument/2006/relationships/image" Target="../media/image9.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1.wmf"/></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3.jpeg"/><Relationship Id="rId5" Type="http://schemas.openxmlformats.org/officeDocument/2006/relationships/image" Target="../media/image11.wmf"/><Relationship Id="rId4"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16.w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21.wmf"/><Relationship Id="rId3" Type="http://schemas.openxmlformats.org/officeDocument/2006/relationships/image" Target="../media/image22.jpeg"/><Relationship Id="rId7" Type="http://schemas.openxmlformats.org/officeDocument/2006/relationships/image" Target="../media/image18.wmf"/><Relationship Id="rId12"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9.bin"/><Relationship Id="rId11" Type="http://schemas.openxmlformats.org/officeDocument/2006/relationships/image" Target="../media/image20.wmf"/><Relationship Id="rId5" Type="http://schemas.openxmlformats.org/officeDocument/2006/relationships/image" Target="../media/image17.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19.wmf"/></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24.png"/><Relationship Id="rId5" Type="http://schemas.openxmlformats.org/officeDocument/2006/relationships/oleObject" Target="../embeddings/oleObject14.bin"/><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oleObject" Target="../embeddings/oleObject16.bin"/></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18.bin"/><Relationship Id="rId5" Type="http://schemas.openxmlformats.org/officeDocument/2006/relationships/image" Target="../media/image27.wmf"/><Relationship Id="rId4" Type="http://schemas.openxmlformats.org/officeDocument/2006/relationships/oleObject" Target="../embeddings/oleObject17.bin"/></Relationships>
</file>

<file path=ppt/slides/_rels/slide2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2.wmf"/><Relationship Id="rId5" Type="http://schemas.openxmlformats.org/officeDocument/2006/relationships/oleObject" Target="../embeddings/oleObject20.bin"/><Relationship Id="rId4" Type="http://schemas.openxmlformats.org/officeDocument/2006/relationships/image" Target="../media/image31.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oleObject" Target="../embeddings/oleObject25.bin"/><Relationship Id="rId3" Type="http://schemas.openxmlformats.org/officeDocument/2006/relationships/notesSlide" Target="../notesSlides/notesSlide2.xml"/><Relationship Id="rId7" Type="http://schemas.openxmlformats.org/officeDocument/2006/relationships/oleObject" Target="../embeddings/oleObject22.bin"/><Relationship Id="rId12" Type="http://schemas.openxmlformats.org/officeDocument/2006/relationships/image" Target="../media/image42.wmf"/><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image" Target="../media/image39.wmf"/><Relationship Id="rId11" Type="http://schemas.openxmlformats.org/officeDocument/2006/relationships/oleObject" Target="../embeddings/oleObject24.bin"/><Relationship Id="rId5" Type="http://schemas.openxmlformats.org/officeDocument/2006/relationships/oleObject" Target="../embeddings/oleObject21.bin"/><Relationship Id="rId10" Type="http://schemas.openxmlformats.org/officeDocument/2006/relationships/image" Target="../media/image41.wmf"/><Relationship Id="rId4" Type="http://schemas.openxmlformats.org/officeDocument/2006/relationships/image" Target="../media/image44.wmf"/><Relationship Id="rId9" Type="http://schemas.openxmlformats.org/officeDocument/2006/relationships/oleObject" Target="../embeddings/oleObject23.bin"/><Relationship Id="rId14" Type="http://schemas.openxmlformats.org/officeDocument/2006/relationships/image" Target="../media/image43.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6.xml"/><Relationship Id="rId1" Type="http://schemas.openxmlformats.org/officeDocument/2006/relationships/vmlDrawing" Target="../drawings/vmlDrawing11.vml"/><Relationship Id="rId4" Type="http://schemas.openxmlformats.org/officeDocument/2006/relationships/image" Target="../media/image45.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6.xml"/><Relationship Id="rId1" Type="http://schemas.openxmlformats.org/officeDocument/2006/relationships/vmlDrawing" Target="../drawings/vmlDrawing12.vml"/><Relationship Id="rId4" Type="http://schemas.openxmlformats.org/officeDocument/2006/relationships/image" Target="../media/image46.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28.bin"/><Relationship Id="rId7" Type="http://schemas.openxmlformats.org/officeDocument/2006/relationships/oleObject" Target="../embeddings/oleObject30.bin"/><Relationship Id="rId12" Type="http://schemas.openxmlformats.org/officeDocument/2006/relationships/image" Target="../media/image51.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48.wmf"/><Relationship Id="rId11" Type="http://schemas.openxmlformats.org/officeDocument/2006/relationships/oleObject" Target="../embeddings/oleObject32.bin"/><Relationship Id="rId5" Type="http://schemas.openxmlformats.org/officeDocument/2006/relationships/oleObject" Target="../embeddings/oleObject29.bin"/><Relationship Id="rId10" Type="http://schemas.openxmlformats.org/officeDocument/2006/relationships/image" Target="../media/image50.wmf"/><Relationship Id="rId4" Type="http://schemas.openxmlformats.org/officeDocument/2006/relationships/image" Target="../media/image47.wmf"/><Relationship Id="rId9" Type="http://schemas.openxmlformats.org/officeDocument/2006/relationships/oleObject" Target="../embeddings/oleObject31.bin"/></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wmf"/></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Slide Number Placeholder 3"/>
          <p:cNvSpPr>
            <a:spLocks noGrp="1"/>
          </p:cNvSpPr>
          <p:nvPr>
            <p:ph type="sldNum" sz="quarter" idx="12"/>
          </p:nvPr>
        </p:nvSpPr>
        <p:spPr>
          <a:noFill/>
        </p:spPr>
        <p:txBody>
          <a:bodyPr/>
          <a:lstStyle/>
          <a:p>
            <a:pPr defTabSz="838200"/>
            <a:fld id="{33192C4D-1432-4F6F-96C4-2EECDD5DDCA0}" type="slidenum">
              <a:rPr lang="en-US"/>
              <a:pPr defTabSz="838200"/>
              <a:t>1</a:t>
            </a:fld>
            <a:endParaRPr lang="en-US"/>
          </a:p>
        </p:txBody>
      </p:sp>
      <p:sp>
        <p:nvSpPr>
          <p:cNvPr id="7174" name="Rectangle 5"/>
          <p:cNvSpPr>
            <a:spLocks noChangeArrowheads="1"/>
          </p:cNvSpPr>
          <p:nvPr/>
        </p:nvSpPr>
        <p:spPr bwMode="auto">
          <a:xfrm>
            <a:off x="0" y="3103563"/>
            <a:ext cx="184731" cy="369332"/>
          </a:xfrm>
          <a:prstGeom prst="rect">
            <a:avLst/>
          </a:prstGeom>
          <a:noFill/>
          <a:ln w="9525" algn="ctr">
            <a:noFill/>
            <a:miter lim="800000"/>
            <a:headEnd/>
            <a:tailEnd/>
          </a:ln>
        </p:spPr>
        <p:txBody>
          <a:bodyPr wrap="none" anchor="ctr">
            <a:spAutoFit/>
          </a:bodyPr>
          <a:lstStyle/>
          <a:p>
            <a:endParaRPr lang="en-IN"/>
          </a:p>
        </p:txBody>
      </p:sp>
      <p:sp>
        <p:nvSpPr>
          <p:cNvPr id="7175" name="Oval 12"/>
          <p:cNvSpPr>
            <a:spLocks noChangeArrowheads="1"/>
          </p:cNvSpPr>
          <p:nvPr/>
        </p:nvSpPr>
        <p:spPr bwMode="auto">
          <a:xfrm>
            <a:off x="2540977" y="923926"/>
            <a:ext cx="4062046" cy="908864"/>
          </a:xfrm>
          <a:prstGeom prst="ellipse">
            <a:avLst/>
          </a:prstGeom>
          <a:solidFill>
            <a:schemeClr val="accent1"/>
          </a:solidFill>
          <a:ln w="9525" algn="ctr">
            <a:noFill/>
            <a:round/>
            <a:headEnd/>
            <a:tailEnd/>
          </a:ln>
        </p:spPr>
        <p:txBody>
          <a:bodyPr anchor="ctr">
            <a:spAutoFit/>
          </a:bodyPr>
          <a:lstStyle/>
          <a:p>
            <a:pPr defTabSz="838200"/>
            <a:r>
              <a:rPr lang="en-US" sz="3600"/>
              <a:t>MATERIALS</a:t>
            </a:r>
          </a:p>
        </p:txBody>
      </p:sp>
      <p:sp>
        <p:nvSpPr>
          <p:cNvPr id="7176" name="Oval 14"/>
          <p:cNvSpPr>
            <a:spLocks noChangeArrowheads="1"/>
          </p:cNvSpPr>
          <p:nvPr/>
        </p:nvSpPr>
        <p:spPr bwMode="auto">
          <a:xfrm>
            <a:off x="0" y="2670176"/>
            <a:ext cx="4876800" cy="822305"/>
          </a:xfrm>
          <a:prstGeom prst="ellipse">
            <a:avLst/>
          </a:prstGeom>
          <a:solidFill>
            <a:schemeClr val="accent1"/>
          </a:solidFill>
          <a:ln w="9525" algn="ctr">
            <a:noFill/>
            <a:round/>
            <a:headEnd/>
            <a:tailEnd/>
          </a:ln>
        </p:spPr>
        <p:txBody>
          <a:bodyPr wrap="square" anchor="ctr">
            <a:spAutoFit/>
          </a:bodyPr>
          <a:lstStyle/>
          <a:p>
            <a:pPr defTabSz="838200"/>
            <a:r>
              <a:rPr lang="en-US" sz="3200" dirty="0"/>
              <a:t>AMOURPHOUS</a:t>
            </a:r>
          </a:p>
        </p:txBody>
      </p:sp>
      <p:sp>
        <p:nvSpPr>
          <p:cNvPr id="7177" name="Oval 15"/>
          <p:cNvSpPr>
            <a:spLocks noChangeArrowheads="1"/>
          </p:cNvSpPr>
          <p:nvPr/>
        </p:nvSpPr>
        <p:spPr bwMode="auto">
          <a:xfrm>
            <a:off x="4520712" y="2670176"/>
            <a:ext cx="4623288" cy="908864"/>
          </a:xfrm>
          <a:prstGeom prst="ellipse">
            <a:avLst/>
          </a:prstGeom>
          <a:solidFill>
            <a:schemeClr val="accent1"/>
          </a:solidFill>
          <a:ln w="9525" algn="ctr">
            <a:noFill/>
            <a:round/>
            <a:headEnd/>
            <a:tailEnd/>
          </a:ln>
        </p:spPr>
        <p:txBody>
          <a:bodyPr anchor="ctr">
            <a:spAutoFit/>
          </a:bodyPr>
          <a:lstStyle/>
          <a:p>
            <a:pPr defTabSz="838200"/>
            <a:r>
              <a:rPr lang="en-US" sz="3600"/>
              <a:t>CRYSTALLINE</a:t>
            </a:r>
          </a:p>
        </p:txBody>
      </p:sp>
      <p:sp>
        <p:nvSpPr>
          <p:cNvPr id="7178" name="Oval 16"/>
          <p:cNvSpPr>
            <a:spLocks noChangeArrowheads="1"/>
          </p:cNvSpPr>
          <p:nvPr/>
        </p:nvSpPr>
        <p:spPr bwMode="auto">
          <a:xfrm>
            <a:off x="19050" y="5086351"/>
            <a:ext cx="4623288" cy="649188"/>
          </a:xfrm>
          <a:prstGeom prst="ellipse">
            <a:avLst/>
          </a:prstGeom>
          <a:solidFill>
            <a:schemeClr val="accent1"/>
          </a:solidFill>
          <a:ln w="9525" algn="ctr">
            <a:noFill/>
            <a:round/>
            <a:headEnd/>
            <a:tailEnd/>
          </a:ln>
        </p:spPr>
        <p:txBody>
          <a:bodyPr anchor="ctr">
            <a:spAutoFit/>
          </a:bodyPr>
          <a:lstStyle/>
          <a:p>
            <a:pPr defTabSz="838200"/>
            <a:r>
              <a:rPr lang="en-US" sz="2400" dirty="0"/>
              <a:t>SUPERSTRUCTURE</a:t>
            </a:r>
          </a:p>
        </p:txBody>
      </p:sp>
      <p:sp>
        <p:nvSpPr>
          <p:cNvPr id="7179" name="Oval 17"/>
          <p:cNvSpPr>
            <a:spLocks noChangeArrowheads="1"/>
          </p:cNvSpPr>
          <p:nvPr/>
        </p:nvSpPr>
        <p:spPr bwMode="auto">
          <a:xfrm>
            <a:off x="4539762" y="5086351"/>
            <a:ext cx="4623289" cy="735747"/>
          </a:xfrm>
          <a:prstGeom prst="ellipse">
            <a:avLst/>
          </a:prstGeom>
          <a:solidFill>
            <a:schemeClr val="accent1"/>
          </a:solidFill>
          <a:ln w="9525" algn="ctr">
            <a:noFill/>
            <a:round/>
            <a:headEnd/>
            <a:tailEnd/>
          </a:ln>
        </p:spPr>
        <p:txBody>
          <a:bodyPr anchor="ctr">
            <a:spAutoFit/>
          </a:bodyPr>
          <a:lstStyle/>
          <a:p>
            <a:pPr defTabSz="838200"/>
            <a:r>
              <a:rPr lang="en-US" sz="2800"/>
              <a:t>QUASICRYSTAL</a:t>
            </a:r>
          </a:p>
        </p:txBody>
      </p:sp>
      <p:sp>
        <p:nvSpPr>
          <p:cNvPr id="7180" name="Line 18"/>
          <p:cNvSpPr>
            <a:spLocks noChangeShapeType="1"/>
          </p:cNvSpPr>
          <p:nvPr/>
        </p:nvSpPr>
        <p:spPr bwMode="auto">
          <a:xfrm flipH="1">
            <a:off x="2540977" y="1758951"/>
            <a:ext cx="769327" cy="911225"/>
          </a:xfrm>
          <a:prstGeom prst="line">
            <a:avLst/>
          </a:prstGeom>
          <a:noFill/>
          <a:ln w="76200">
            <a:solidFill>
              <a:srgbClr val="FF0000"/>
            </a:solidFill>
            <a:round/>
            <a:headEnd/>
            <a:tailEnd type="triangle" w="med" len="med"/>
          </a:ln>
        </p:spPr>
        <p:txBody>
          <a:bodyPr wrap="none" anchor="ctr">
            <a:spAutoFit/>
          </a:bodyPr>
          <a:lstStyle/>
          <a:p>
            <a:endParaRPr lang="en-US"/>
          </a:p>
        </p:txBody>
      </p:sp>
      <p:sp>
        <p:nvSpPr>
          <p:cNvPr id="7181" name="Line 19"/>
          <p:cNvSpPr>
            <a:spLocks noChangeShapeType="1"/>
          </p:cNvSpPr>
          <p:nvPr/>
        </p:nvSpPr>
        <p:spPr bwMode="auto">
          <a:xfrm>
            <a:off x="5202116" y="1758951"/>
            <a:ext cx="700454" cy="987425"/>
          </a:xfrm>
          <a:prstGeom prst="line">
            <a:avLst/>
          </a:prstGeom>
          <a:noFill/>
          <a:ln w="76200">
            <a:solidFill>
              <a:srgbClr val="FF0000"/>
            </a:solidFill>
            <a:round/>
            <a:headEnd/>
            <a:tailEnd type="triangle" w="med" len="med"/>
          </a:ln>
        </p:spPr>
        <p:txBody>
          <a:bodyPr anchor="ctr">
            <a:spAutoFit/>
          </a:bodyPr>
          <a:lstStyle/>
          <a:p>
            <a:endParaRPr lang="en-US"/>
          </a:p>
        </p:txBody>
      </p:sp>
      <p:sp>
        <p:nvSpPr>
          <p:cNvPr id="7182" name="Line 21"/>
          <p:cNvSpPr>
            <a:spLocks noChangeShapeType="1"/>
          </p:cNvSpPr>
          <p:nvPr/>
        </p:nvSpPr>
        <p:spPr bwMode="auto">
          <a:xfrm>
            <a:off x="6534150" y="3581400"/>
            <a:ext cx="0" cy="454025"/>
          </a:xfrm>
          <a:prstGeom prst="line">
            <a:avLst/>
          </a:prstGeom>
          <a:noFill/>
          <a:ln w="76200">
            <a:solidFill>
              <a:srgbClr val="FF0000"/>
            </a:solidFill>
            <a:round/>
            <a:headEnd/>
            <a:tailEnd type="triangle" w="med" len="med"/>
          </a:ln>
        </p:spPr>
        <p:txBody>
          <a:bodyPr anchor="ctr">
            <a:spAutoFit/>
          </a:bodyPr>
          <a:lstStyle/>
          <a:p>
            <a:endParaRPr lang="en-US"/>
          </a:p>
        </p:txBody>
      </p:sp>
      <p:sp>
        <p:nvSpPr>
          <p:cNvPr id="7183" name="Text Box 22"/>
          <p:cNvSpPr txBox="1">
            <a:spLocks noChangeArrowheads="1"/>
          </p:cNvSpPr>
          <p:nvPr/>
        </p:nvSpPr>
        <p:spPr bwMode="auto">
          <a:xfrm>
            <a:off x="3871546" y="4035425"/>
            <a:ext cx="3642985" cy="369332"/>
          </a:xfrm>
          <a:prstGeom prst="rect">
            <a:avLst/>
          </a:prstGeom>
          <a:noFill/>
          <a:ln w="9525" algn="ctr">
            <a:noFill/>
            <a:miter lim="800000"/>
            <a:headEnd/>
            <a:tailEnd/>
          </a:ln>
        </p:spPr>
        <p:txBody>
          <a:bodyPr wrap="none">
            <a:spAutoFit/>
          </a:bodyPr>
          <a:lstStyle/>
          <a:p>
            <a:pPr defTabSz="838200"/>
            <a:r>
              <a:rPr lang="en-US"/>
              <a:t>It can also be in two different form</a:t>
            </a:r>
          </a:p>
        </p:txBody>
      </p:sp>
      <p:sp>
        <p:nvSpPr>
          <p:cNvPr id="7184" name="Line 23"/>
          <p:cNvSpPr>
            <a:spLocks noChangeShapeType="1"/>
          </p:cNvSpPr>
          <p:nvPr/>
        </p:nvSpPr>
        <p:spPr bwMode="auto">
          <a:xfrm>
            <a:off x="6603023" y="4567238"/>
            <a:ext cx="0" cy="379412"/>
          </a:xfrm>
          <a:prstGeom prst="line">
            <a:avLst/>
          </a:prstGeom>
          <a:noFill/>
          <a:ln w="76200">
            <a:solidFill>
              <a:srgbClr val="FF0000"/>
            </a:solidFill>
            <a:round/>
            <a:headEnd/>
            <a:tailEnd type="triangle" w="med" len="med"/>
          </a:ln>
        </p:spPr>
        <p:txBody>
          <a:bodyPr wrap="none" anchor="ctr">
            <a:spAutoFit/>
          </a:bodyPr>
          <a:lstStyle/>
          <a:p>
            <a:endParaRPr lang="en-US"/>
          </a:p>
        </p:txBody>
      </p:sp>
    </p:spTree>
    <p:extLst>
      <p:ext uri="{BB962C8B-B14F-4D97-AF65-F5344CB8AC3E}">
        <p14:creationId xmlns:p14="http://schemas.microsoft.com/office/powerpoint/2010/main" val="6525290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7EC8825-36D5-4B82-ABC1-5BE25275EA7E}" type="datetime2">
              <a:rPr lang="en-US" smtClean="0"/>
              <a:pPr>
                <a:defRPr/>
              </a:pPr>
              <a:t>Thursday, November 17, 2022</a:t>
            </a:fld>
            <a:endParaRPr lang="en-US"/>
          </a:p>
        </p:txBody>
      </p:sp>
      <p:sp>
        <p:nvSpPr>
          <p:cNvPr id="3" name="Slide Number Placeholder 2"/>
          <p:cNvSpPr>
            <a:spLocks noGrp="1"/>
          </p:cNvSpPr>
          <p:nvPr>
            <p:ph type="sldNum" sz="quarter" idx="12"/>
          </p:nvPr>
        </p:nvSpPr>
        <p:spPr/>
        <p:txBody>
          <a:bodyPr/>
          <a:lstStyle/>
          <a:p>
            <a:pPr>
              <a:defRPr/>
            </a:pPr>
            <a:fld id="{DF6DF4E3-AD3F-481A-BBB2-65B85F7E7074}" type="slidenum">
              <a:rPr lang="en-US" smtClean="0"/>
              <a:pPr>
                <a:defRPr/>
              </a:pPr>
              <a:t>10</a:t>
            </a:fld>
            <a:endParaRPr lang="en-US"/>
          </a:p>
        </p:txBody>
      </p:sp>
      <p:sp>
        <p:nvSpPr>
          <p:cNvPr id="4" name="Rectangle 3" descr="Rectangle: Click to edit Master text styles&#10;Second level&#10;Third level&#10;Fourth level&#10;Fifth level"/>
          <p:cNvSpPr txBox="1">
            <a:spLocks noChangeArrowheads="1"/>
          </p:cNvSpPr>
          <p:nvPr/>
        </p:nvSpPr>
        <p:spPr>
          <a:xfrm>
            <a:off x="703385" y="381000"/>
            <a:ext cx="7174523" cy="2019300"/>
          </a:xfrm>
          <a:prstGeom prst="rect">
            <a:avLst/>
          </a:prstGeom>
        </p:spPr>
        <p:txBody>
          <a:bodyPr/>
          <a:lstStyle/>
          <a:p>
            <a:pPr marL="314325" marR="0" lvl="0" indent="-314325" algn="l" defTabSz="838200" rtl="0" eaLnBrk="0" fontAlgn="base" latinLnBrk="0" hangingPunct="0">
              <a:lnSpc>
                <a:spcPct val="100000"/>
              </a:lnSpc>
              <a:spcBef>
                <a:spcPct val="20000"/>
              </a:spcBef>
              <a:spcAft>
                <a:spcPct val="0"/>
              </a:spcAft>
              <a:buClrTx/>
              <a:buSzTx/>
              <a:buFontTx/>
              <a:buChar char="•"/>
              <a:tabLst/>
              <a:defRPr/>
            </a:pPr>
            <a:r>
              <a:rPr kumimoji="0" lang="en-US" sz="2800" b="0" i="0" u="none" strike="noStrike" kern="0" cap="none" spc="0" normalizeH="0" baseline="0" noProof="0" dirty="0" smtClean="0">
                <a:ln>
                  <a:noFill/>
                </a:ln>
                <a:solidFill>
                  <a:schemeClr val="tx1"/>
                </a:solidFill>
                <a:effectLst/>
                <a:uLnTx/>
                <a:uFillTx/>
                <a:latin typeface="+mn-lt"/>
                <a:ea typeface="+mn-ea"/>
                <a:cs typeface="+mn-cs"/>
              </a:rPr>
              <a:t>The probability of </a:t>
            </a:r>
            <a:r>
              <a:rPr kumimoji="0" lang="en-US" sz="2800" b="0" i="0" u="none" strike="noStrike" kern="0" cap="none" spc="0" normalizeH="0" baseline="0" noProof="0" dirty="0" err="1" smtClean="0">
                <a:ln>
                  <a:noFill/>
                </a:ln>
                <a:solidFill>
                  <a:schemeClr val="tx1"/>
                </a:solidFill>
                <a:effectLst/>
                <a:uLnTx/>
                <a:uFillTx/>
                <a:latin typeface="+mn-lt"/>
                <a:ea typeface="+mn-ea"/>
                <a:cs typeface="+mn-cs"/>
              </a:rPr>
              <a:t>bremsstrahlung</a:t>
            </a:r>
            <a:r>
              <a:rPr kumimoji="0" lang="en-US" sz="2800" b="0" i="0" u="none" strike="noStrike" kern="0" cap="none" spc="0" normalizeH="0" baseline="0" noProof="0" dirty="0" smtClean="0">
                <a:ln>
                  <a:noFill/>
                </a:ln>
                <a:solidFill>
                  <a:schemeClr val="tx1"/>
                </a:solidFill>
                <a:effectLst/>
                <a:uLnTx/>
                <a:uFillTx/>
                <a:latin typeface="+mn-lt"/>
                <a:ea typeface="+mn-ea"/>
                <a:cs typeface="+mn-cs"/>
              </a:rPr>
              <a:t> goes as Z</a:t>
            </a:r>
            <a:r>
              <a:rPr kumimoji="0" lang="en-US" sz="2800" b="0" i="0" u="none" strike="noStrike" kern="0" cap="none" spc="0" normalizeH="0" baseline="30000" noProof="0" dirty="0" smtClean="0">
                <a:ln>
                  <a:noFill/>
                </a:ln>
                <a:solidFill>
                  <a:schemeClr val="tx1"/>
                </a:solidFill>
                <a:effectLst/>
                <a:uLnTx/>
                <a:uFillTx/>
                <a:latin typeface="+mn-lt"/>
                <a:ea typeface="+mn-ea"/>
                <a:cs typeface="+mn-cs"/>
              </a:rPr>
              <a:t>2</a:t>
            </a:r>
            <a:r>
              <a:rPr kumimoji="0" lang="en-US" sz="2800" b="0" i="0" u="none" strike="noStrike" kern="0" cap="none" spc="0" normalizeH="0" baseline="0" noProof="0" dirty="0" smtClean="0">
                <a:ln>
                  <a:noFill/>
                </a:ln>
                <a:solidFill>
                  <a:schemeClr val="tx1"/>
                </a:solidFill>
                <a:effectLst/>
                <a:uLnTx/>
                <a:uFillTx/>
                <a:latin typeface="+mn-lt"/>
                <a:ea typeface="+mn-ea"/>
                <a:cs typeface="+mn-cs"/>
              </a:rPr>
              <a:t>, hence high Z targets are more effective than low Z</a:t>
            </a:r>
          </a:p>
          <a:p>
            <a:pPr marL="314325" marR="0" lvl="0" indent="-314325" algn="l" defTabSz="838200" rtl="0" eaLnBrk="0" fontAlgn="base" latinLnBrk="0" hangingPunct="0">
              <a:lnSpc>
                <a:spcPct val="100000"/>
              </a:lnSpc>
              <a:spcBef>
                <a:spcPct val="20000"/>
              </a:spcBef>
              <a:spcAft>
                <a:spcPct val="0"/>
              </a:spcAft>
              <a:buClrTx/>
              <a:buSzTx/>
              <a:buFontTx/>
              <a:buChar char="•"/>
              <a:tabLst/>
              <a:defRPr/>
            </a:pPr>
            <a:r>
              <a:rPr kumimoji="0" lang="en-US" sz="2800" b="0" i="0" u="none" strike="noStrike" kern="0" cap="none" spc="0" normalizeH="0" baseline="0" noProof="0" dirty="0" smtClean="0">
                <a:ln>
                  <a:noFill/>
                </a:ln>
                <a:solidFill>
                  <a:schemeClr val="tx1"/>
                </a:solidFill>
                <a:effectLst/>
                <a:uLnTx/>
                <a:uFillTx/>
                <a:latin typeface="+mn-lt"/>
                <a:ea typeface="+mn-ea"/>
                <a:cs typeface="+mn-cs"/>
              </a:rPr>
              <a:t>The energy of the x-rays varies from zero to the maximum kinetic energy of the electron </a:t>
            </a:r>
          </a:p>
        </p:txBody>
      </p:sp>
      <p:pic>
        <p:nvPicPr>
          <p:cNvPr id="5" name="Picture 4"/>
          <p:cNvPicPr>
            <a:picLocks noChangeAspect="1" noChangeArrowheads="1"/>
          </p:cNvPicPr>
          <p:nvPr/>
        </p:nvPicPr>
        <p:blipFill>
          <a:blip r:embed="rId2"/>
          <a:srcRect/>
          <a:stretch>
            <a:fillRect/>
          </a:stretch>
        </p:blipFill>
        <p:spPr bwMode="auto">
          <a:xfrm>
            <a:off x="2110154" y="2514601"/>
            <a:ext cx="5224096" cy="4047265"/>
          </a:xfrm>
          <a:prstGeom prst="rect">
            <a:avLst/>
          </a:prstGeom>
          <a:noFill/>
          <a:ln w="28575">
            <a:solidFill>
              <a:schemeClr val="folHlink"/>
            </a:solidFill>
            <a:miter lim="800000"/>
            <a:headEnd/>
            <a:tailEnd/>
          </a:ln>
          <a:effectLst/>
        </p:spPr>
      </p:pic>
    </p:spTree>
    <p:extLst>
      <p:ext uri="{BB962C8B-B14F-4D97-AF65-F5344CB8AC3E}">
        <p14:creationId xmlns:p14="http://schemas.microsoft.com/office/powerpoint/2010/main" val="20693329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7EC8825-36D5-4B82-ABC1-5BE25275EA7E}" type="datetime2">
              <a:rPr lang="en-US" smtClean="0"/>
              <a:pPr>
                <a:defRPr/>
              </a:pPr>
              <a:t>Thursday, November 17, 2022</a:t>
            </a:fld>
            <a:endParaRPr lang="en-US"/>
          </a:p>
        </p:txBody>
      </p:sp>
      <p:sp>
        <p:nvSpPr>
          <p:cNvPr id="3" name="Slide Number Placeholder 2"/>
          <p:cNvSpPr>
            <a:spLocks noGrp="1"/>
          </p:cNvSpPr>
          <p:nvPr>
            <p:ph type="sldNum" sz="quarter" idx="12"/>
          </p:nvPr>
        </p:nvSpPr>
        <p:spPr/>
        <p:txBody>
          <a:bodyPr/>
          <a:lstStyle/>
          <a:p>
            <a:pPr>
              <a:defRPr/>
            </a:pPr>
            <a:fld id="{DF6DF4E3-AD3F-481A-BBB2-65B85F7E7074}" type="slidenum">
              <a:rPr lang="en-US" smtClean="0"/>
              <a:pPr>
                <a:defRPr/>
              </a:pPr>
              <a:t>11</a:t>
            </a:fld>
            <a:endParaRPr lang="en-US"/>
          </a:p>
        </p:txBody>
      </p:sp>
      <p:sp>
        <p:nvSpPr>
          <p:cNvPr id="4" name="Rectangle 3" descr="Rectangle: Click to edit Master text styles&#10;Second level&#10;Third level&#10;Fourth level&#10;Fifth level"/>
          <p:cNvSpPr txBox="1">
            <a:spLocks noChangeArrowheads="1"/>
          </p:cNvSpPr>
          <p:nvPr/>
        </p:nvSpPr>
        <p:spPr>
          <a:xfrm>
            <a:off x="633046" y="762000"/>
            <a:ext cx="3509597" cy="5111750"/>
          </a:xfrm>
          <a:prstGeom prst="rect">
            <a:avLst/>
          </a:prstGeom>
        </p:spPr>
        <p:txBody>
          <a:bodyPr/>
          <a:lstStyle/>
          <a:p>
            <a:pPr marL="314325" marR="0" lvl="0" indent="-314325" algn="l" defTabSz="838200" rtl="0" eaLnBrk="0" fontAlgn="base" latinLnBrk="0" hangingPunct="0">
              <a:lnSpc>
                <a:spcPct val="100000"/>
              </a:lnSpc>
              <a:spcBef>
                <a:spcPct val="20000"/>
              </a:spcBef>
              <a:spcAft>
                <a:spcPct val="0"/>
              </a:spcAft>
              <a:buClrTx/>
              <a:buSzTx/>
              <a:buFontTx/>
              <a:buChar char="•"/>
              <a:tabLst/>
              <a:defRPr/>
            </a:pPr>
            <a:r>
              <a:rPr kumimoji="0" lang="en-US" sz="2800" b="0" i="0" u="none" strike="noStrike" kern="0" cap="none" spc="0" normalizeH="0" baseline="0" noProof="0" smtClean="0">
                <a:ln>
                  <a:noFill/>
                </a:ln>
                <a:solidFill>
                  <a:schemeClr val="tx1"/>
                </a:solidFill>
                <a:effectLst/>
                <a:uLnTx/>
                <a:uFillTx/>
                <a:latin typeface="+mn-lt"/>
                <a:ea typeface="+mn-ea"/>
                <a:cs typeface="+mn-cs"/>
              </a:rPr>
              <a:t>After excitation, ions with a vacancy in their inner shell can de-excite</a:t>
            </a:r>
          </a:p>
          <a:p>
            <a:pPr marL="681038" marR="0" lvl="1" indent="-261938" algn="l" defTabSz="838200" rtl="0" eaLnBrk="0" fontAlgn="base" latinLnBrk="0" hangingPunct="0">
              <a:lnSpc>
                <a:spcPct val="100000"/>
              </a:lnSpc>
              <a:spcBef>
                <a:spcPct val="20000"/>
              </a:spcBef>
              <a:spcAft>
                <a:spcPct val="0"/>
              </a:spcAft>
              <a:buClrTx/>
              <a:buSzTx/>
              <a:buFontTx/>
              <a:buChar char="–"/>
              <a:tabLst/>
              <a:defRPr/>
            </a:pPr>
            <a:r>
              <a:rPr kumimoji="0" lang="en-US" sz="2800" b="0" i="0" u="none" strike="noStrike" kern="0" cap="none" spc="0" normalizeH="0" baseline="0" noProof="0" smtClean="0">
                <a:ln>
                  <a:noFill/>
                </a:ln>
                <a:solidFill>
                  <a:schemeClr val="tx1"/>
                </a:solidFill>
                <a:effectLst/>
                <a:uLnTx/>
                <a:uFillTx/>
                <a:latin typeface="+mn-lt"/>
              </a:rPr>
              <a:t>Radiatively through x-ray fluorescence </a:t>
            </a:r>
          </a:p>
          <a:p>
            <a:pPr marL="681038" marR="0" lvl="1" indent="-261938" algn="l" defTabSz="838200" rtl="0" eaLnBrk="0" fontAlgn="base" latinLnBrk="0" hangingPunct="0">
              <a:lnSpc>
                <a:spcPct val="100000"/>
              </a:lnSpc>
              <a:spcBef>
                <a:spcPct val="20000"/>
              </a:spcBef>
              <a:spcAft>
                <a:spcPct val="0"/>
              </a:spcAft>
              <a:buClrTx/>
              <a:buSzTx/>
              <a:buFontTx/>
              <a:buChar char="–"/>
              <a:tabLst/>
              <a:defRPr/>
            </a:pPr>
            <a:r>
              <a:rPr kumimoji="0" lang="en-US" sz="2800" b="0" i="0" u="none" strike="noStrike" kern="0" cap="none" spc="0" normalizeH="0" baseline="0" noProof="0" smtClean="0">
                <a:ln>
                  <a:noFill/>
                </a:ln>
                <a:solidFill>
                  <a:schemeClr val="tx1"/>
                </a:solidFill>
                <a:effectLst/>
                <a:uLnTx/>
                <a:uFillTx/>
                <a:latin typeface="+mn-lt"/>
              </a:rPr>
              <a:t>Non-radiatively through the emission of Auger electrons</a:t>
            </a:r>
            <a:endParaRPr kumimoji="0" lang="en-US" sz="2800" b="0" i="0" u="none" strike="noStrike" kern="0" cap="none" spc="0" normalizeH="0" baseline="0" noProof="0" dirty="0">
              <a:ln>
                <a:noFill/>
              </a:ln>
              <a:solidFill>
                <a:schemeClr val="tx1"/>
              </a:solidFill>
              <a:effectLst/>
              <a:uLnTx/>
              <a:uFillTx/>
              <a:latin typeface="+mn-lt"/>
            </a:endParaRPr>
          </a:p>
        </p:txBody>
      </p:sp>
      <p:pic>
        <p:nvPicPr>
          <p:cNvPr id="5" name="Picture 4"/>
          <p:cNvPicPr>
            <a:picLocks noChangeAspect="1" noChangeArrowheads="1"/>
          </p:cNvPicPr>
          <p:nvPr/>
        </p:nvPicPr>
        <p:blipFill>
          <a:blip r:embed="rId2"/>
          <a:srcRect/>
          <a:stretch>
            <a:fillRect/>
          </a:stretch>
        </p:blipFill>
        <p:spPr bwMode="auto">
          <a:xfrm>
            <a:off x="5767754" y="685801"/>
            <a:ext cx="2788626" cy="5183187"/>
          </a:xfrm>
          <a:prstGeom prst="rect">
            <a:avLst/>
          </a:prstGeom>
          <a:noFill/>
          <a:ln w="9525">
            <a:noFill/>
            <a:miter lim="800000"/>
            <a:headEnd/>
            <a:tailEnd/>
          </a:ln>
          <a:effectLst/>
        </p:spPr>
      </p:pic>
      <p:sp>
        <p:nvSpPr>
          <p:cNvPr id="6" name="Rectangle 2"/>
          <p:cNvSpPr txBox="1">
            <a:spLocks noChangeArrowheads="1"/>
          </p:cNvSpPr>
          <p:nvPr/>
        </p:nvSpPr>
        <p:spPr>
          <a:xfrm>
            <a:off x="351692" y="1"/>
            <a:ext cx="7174523" cy="677863"/>
          </a:xfrm>
          <a:prstGeom prst="rect">
            <a:avLst/>
          </a:prstGeom>
        </p:spPr>
        <p:txBody>
          <a:bodyPr/>
          <a:lstStyle/>
          <a:p>
            <a:pPr marL="0" marR="0" lvl="0" indent="0" algn="ctr" defTabSz="8382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smtClean="0">
                <a:ln>
                  <a:noFill/>
                </a:ln>
                <a:solidFill>
                  <a:schemeClr val="tx2"/>
                </a:solidFill>
                <a:effectLst/>
                <a:uLnTx/>
                <a:uFillTx/>
                <a:latin typeface="+mj-lt"/>
                <a:ea typeface="+mj-ea"/>
                <a:cs typeface="+mj-cs"/>
              </a:rPr>
              <a:t>Characteristic x-rays</a:t>
            </a:r>
            <a:endParaRPr kumimoji="0" lang="en-US" sz="3600" b="0" i="0" u="none" strike="noStrike" kern="0" cap="none" spc="0" normalizeH="0" baseline="0" noProof="0" dirty="0">
              <a:ln>
                <a:noFill/>
              </a:ln>
              <a:solidFill>
                <a:schemeClr val="tx2"/>
              </a:solidFill>
              <a:effectLst/>
              <a:uLnTx/>
              <a:uFillTx/>
              <a:latin typeface="+mj-lt"/>
              <a:ea typeface="+mj-ea"/>
              <a:cs typeface="+mj-cs"/>
            </a:endParaRPr>
          </a:p>
        </p:txBody>
      </p:sp>
    </p:spTree>
    <p:extLst>
      <p:ext uri="{BB962C8B-B14F-4D97-AF65-F5344CB8AC3E}">
        <p14:creationId xmlns:p14="http://schemas.microsoft.com/office/powerpoint/2010/main" val="1517975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7EC8825-36D5-4B82-ABC1-5BE25275EA7E}" type="datetime2">
              <a:rPr lang="en-US" smtClean="0"/>
              <a:pPr>
                <a:defRPr/>
              </a:pPr>
              <a:t>Thursday, November 17, 2022</a:t>
            </a:fld>
            <a:endParaRPr lang="en-US"/>
          </a:p>
        </p:txBody>
      </p:sp>
      <p:sp>
        <p:nvSpPr>
          <p:cNvPr id="3" name="Slide Number Placeholder 2"/>
          <p:cNvSpPr>
            <a:spLocks noGrp="1"/>
          </p:cNvSpPr>
          <p:nvPr>
            <p:ph type="sldNum" sz="quarter" idx="12"/>
          </p:nvPr>
        </p:nvSpPr>
        <p:spPr/>
        <p:txBody>
          <a:bodyPr/>
          <a:lstStyle/>
          <a:p>
            <a:pPr>
              <a:defRPr/>
            </a:pPr>
            <a:fld id="{DF6DF4E3-AD3F-481A-BBB2-65B85F7E7074}" type="slidenum">
              <a:rPr lang="en-US" smtClean="0"/>
              <a:pPr>
                <a:defRPr/>
              </a:pPr>
              <a:t>12</a:t>
            </a:fld>
            <a:endParaRPr lang="en-US"/>
          </a:p>
        </p:txBody>
      </p:sp>
      <p:sp>
        <p:nvSpPr>
          <p:cNvPr id="4" name="Rectangle 3" descr="Rectangle: Click to edit Master text styles&#10;Second level&#10;Third level&#10;Fourth level&#10;Fifth level"/>
          <p:cNvSpPr txBox="1">
            <a:spLocks noChangeArrowheads="1"/>
          </p:cNvSpPr>
          <p:nvPr/>
        </p:nvSpPr>
        <p:spPr>
          <a:xfrm>
            <a:off x="0" y="0"/>
            <a:ext cx="7174523" cy="5111750"/>
          </a:xfrm>
          <a:prstGeom prst="rect">
            <a:avLst/>
          </a:prstGeom>
        </p:spPr>
        <p:txBody>
          <a:bodyPr/>
          <a:lstStyle/>
          <a:p>
            <a:pPr marL="314325" marR="0" lvl="0" indent="-314325" algn="l" defTabSz="838200" rtl="0" eaLnBrk="0" fontAlgn="base" latinLnBrk="0" hangingPunct="0">
              <a:lnSpc>
                <a:spcPct val="100000"/>
              </a:lnSpc>
              <a:spcBef>
                <a:spcPct val="20000"/>
              </a:spcBef>
              <a:spcAft>
                <a:spcPct val="0"/>
              </a:spcAft>
              <a:buClrTx/>
              <a:buSzTx/>
              <a:buFontTx/>
              <a:buChar char="•"/>
              <a:tabLst/>
              <a:defRPr/>
            </a:pPr>
            <a:r>
              <a:rPr kumimoji="0" lang="en-US" sz="2800" b="0" i="0" u="none" strike="noStrike" kern="0" cap="none" spc="0" normalizeH="0" baseline="0" noProof="0" dirty="0" smtClean="0">
                <a:ln>
                  <a:noFill/>
                </a:ln>
                <a:solidFill>
                  <a:schemeClr val="tx1"/>
                </a:solidFill>
                <a:effectLst/>
                <a:uLnTx/>
                <a:uFillTx/>
                <a:latin typeface="+mn-lt"/>
                <a:ea typeface="+mn-ea"/>
                <a:cs typeface="+mn-cs"/>
              </a:rPr>
              <a:t>Thus an x-ray spectrum will also show characteristic x-rays arising from L to K and M to K transitions after ionization of a K electron</a:t>
            </a:r>
          </a:p>
          <a:p>
            <a:pPr marL="681038" marR="0" lvl="1" indent="-261938" algn="l" defTabSz="838200" rtl="0" eaLnBrk="0" fontAlgn="base" latinLnBrk="0" hangingPunct="0">
              <a:lnSpc>
                <a:spcPct val="100000"/>
              </a:lnSpc>
              <a:spcBef>
                <a:spcPct val="20000"/>
              </a:spcBef>
              <a:spcAft>
                <a:spcPct val="0"/>
              </a:spcAft>
              <a:buClrTx/>
              <a:buSzTx/>
              <a:buFontTx/>
              <a:buChar char="–"/>
              <a:tabLst/>
              <a:defRPr/>
            </a:pPr>
            <a:r>
              <a:rPr kumimoji="0" lang="en-US" sz="2600" b="0" i="0" u="none" strike="noStrike" kern="0" cap="none" spc="0" normalizeH="0" baseline="0" noProof="0" dirty="0" smtClean="0">
                <a:ln>
                  <a:noFill/>
                </a:ln>
                <a:solidFill>
                  <a:schemeClr val="tx1"/>
                </a:solidFill>
                <a:effectLst/>
                <a:uLnTx/>
                <a:uFillTx/>
                <a:latin typeface="+mn-lt"/>
              </a:rPr>
              <a:t>Usually transitions to higher shells absorbed by the filtration or are not x-rays</a:t>
            </a:r>
            <a:endParaRPr kumimoji="0" lang="en-US" sz="2600" b="0" i="0" u="none" strike="noStrike" kern="0" cap="none" spc="0" normalizeH="0" baseline="0" noProof="0" dirty="0">
              <a:ln>
                <a:noFill/>
              </a:ln>
              <a:solidFill>
                <a:schemeClr val="tx1"/>
              </a:solidFill>
              <a:effectLst/>
              <a:uLnTx/>
              <a:uFillTx/>
              <a:latin typeface="+mn-lt"/>
            </a:endParaRPr>
          </a:p>
        </p:txBody>
      </p:sp>
      <p:pic>
        <p:nvPicPr>
          <p:cNvPr id="5" name="Picture 5" descr="Image16"/>
          <p:cNvPicPr>
            <a:picLocks noChangeAspect="1" noChangeArrowheads="1"/>
          </p:cNvPicPr>
          <p:nvPr/>
        </p:nvPicPr>
        <p:blipFill>
          <a:blip r:embed="rId2"/>
          <a:srcRect/>
          <a:stretch>
            <a:fillRect/>
          </a:stretch>
        </p:blipFill>
        <p:spPr bwMode="auto">
          <a:xfrm>
            <a:off x="3868615" y="2144397"/>
            <a:ext cx="4079631" cy="4075429"/>
          </a:xfrm>
          <a:prstGeom prst="rect">
            <a:avLst/>
          </a:prstGeom>
          <a:noFill/>
        </p:spPr>
      </p:pic>
    </p:spTree>
    <p:extLst>
      <p:ext uri="{BB962C8B-B14F-4D97-AF65-F5344CB8AC3E}">
        <p14:creationId xmlns:p14="http://schemas.microsoft.com/office/powerpoint/2010/main" val="13146126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7EC8825-36D5-4B82-ABC1-5BE25275EA7E}" type="datetime2">
              <a:rPr lang="en-US" smtClean="0"/>
              <a:pPr>
                <a:defRPr/>
              </a:pPr>
              <a:t>Thursday, November 17, 2022</a:t>
            </a:fld>
            <a:endParaRPr lang="en-US"/>
          </a:p>
        </p:txBody>
      </p:sp>
      <p:sp>
        <p:nvSpPr>
          <p:cNvPr id="3" name="Slide Number Placeholder 2"/>
          <p:cNvSpPr>
            <a:spLocks noGrp="1"/>
          </p:cNvSpPr>
          <p:nvPr>
            <p:ph type="sldNum" sz="quarter" idx="12"/>
          </p:nvPr>
        </p:nvSpPr>
        <p:spPr/>
        <p:txBody>
          <a:bodyPr/>
          <a:lstStyle/>
          <a:p>
            <a:pPr>
              <a:defRPr/>
            </a:pPr>
            <a:fld id="{DF6DF4E3-AD3F-481A-BBB2-65B85F7E7074}" type="slidenum">
              <a:rPr lang="en-US" smtClean="0"/>
              <a:pPr>
                <a:defRPr/>
              </a:pPr>
              <a:t>13</a:t>
            </a:fld>
            <a:endParaRPr lang="en-US"/>
          </a:p>
        </p:txBody>
      </p:sp>
      <p:sp>
        <p:nvSpPr>
          <p:cNvPr id="4" name="Rectangle 5"/>
          <p:cNvSpPr>
            <a:spLocks noChangeArrowheads="1"/>
          </p:cNvSpPr>
          <p:nvPr/>
        </p:nvSpPr>
        <p:spPr bwMode="auto">
          <a:xfrm>
            <a:off x="1" y="1219201"/>
            <a:ext cx="9143999" cy="2862322"/>
          </a:xfrm>
          <a:prstGeom prst="rect">
            <a:avLst/>
          </a:prstGeom>
          <a:noFill/>
          <a:ln w="9525">
            <a:noFill/>
            <a:miter lim="800000"/>
            <a:headEnd/>
            <a:tailEnd/>
          </a:ln>
        </p:spPr>
        <p:txBody>
          <a:bodyPr wrap="square">
            <a:spAutoFit/>
          </a:bodyPr>
          <a:lstStyle/>
          <a:p>
            <a:pPr algn="l"/>
            <a:r>
              <a:rPr lang="en-US" sz="2000" dirty="0" smtClean="0">
                <a:solidFill>
                  <a:schemeClr val="tx1"/>
                </a:solidFill>
              </a:rPr>
              <a:t>Wavelengths </a:t>
            </a:r>
            <a:r>
              <a:rPr lang="en-US" sz="2000" dirty="0">
                <a:solidFill>
                  <a:schemeClr val="tx1"/>
                </a:solidFill>
              </a:rPr>
              <a:t>in Nanometer Units of Characteristic Emission Lines for Selected </a:t>
            </a:r>
            <a:r>
              <a:rPr lang="en-US" sz="2000" dirty="0" smtClean="0">
                <a:solidFill>
                  <a:schemeClr val="tx1"/>
                </a:solidFill>
              </a:rPr>
              <a:t>Elements.</a:t>
            </a:r>
          </a:p>
          <a:p>
            <a:pPr algn="l"/>
            <a:endParaRPr lang="en-US" sz="2000" dirty="0" smtClean="0">
              <a:solidFill>
                <a:schemeClr val="tx1"/>
              </a:solidFill>
            </a:endParaRPr>
          </a:p>
          <a:p>
            <a:pPr algn="l"/>
            <a:endParaRPr lang="en-US" sz="2000" dirty="0" smtClean="0">
              <a:solidFill>
                <a:schemeClr val="tx1"/>
              </a:solidFill>
            </a:endParaRPr>
          </a:p>
          <a:p>
            <a:pPr algn="l"/>
            <a:r>
              <a:rPr lang="en-US" sz="2000" dirty="0" smtClean="0">
                <a:solidFill>
                  <a:schemeClr val="tx1"/>
                </a:solidFill>
              </a:rPr>
              <a:t>Element </a:t>
            </a:r>
            <a:r>
              <a:rPr lang="en-US" sz="2000" dirty="0">
                <a:solidFill>
                  <a:schemeClr val="tx1"/>
                </a:solidFill>
              </a:rPr>
              <a:t>	</a:t>
            </a:r>
            <a:r>
              <a:rPr lang="en-US" sz="2000" dirty="0" smtClean="0">
                <a:solidFill>
                  <a:schemeClr val="tx1"/>
                </a:solidFill>
              </a:rPr>
              <a:t>K</a:t>
            </a:r>
            <a:r>
              <a:rPr lang="el-GR" sz="2000" baseline="-25000" dirty="0" smtClean="0">
                <a:solidFill>
                  <a:schemeClr val="tx1"/>
                </a:solidFill>
              </a:rPr>
              <a:t>α</a:t>
            </a:r>
            <a:r>
              <a:rPr lang="en-US" sz="2000" baseline="-25000" dirty="0" smtClean="0">
                <a:solidFill>
                  <a:schemeClr val="tx1"/>
                </a:solidFill>
              </a:rPr>
              <a:t>1</a:t>
            </a:r>
            <a:r>
              <a:rPr lang="en-US" sz="2000" dirty="0" smtClean="0">
                <a:solidFill>
                  <a:schemeClr val="tx1"/>
                </a:solidFill>
              </a:rPr>
              <a:t> </a:t>
            </a:r>
            <a:r>
              <a:rPr lang="en-US" sz="2000" dirty="0">
                <a:solidFill>
                  <a:schemeClr val="tx1"/>
                </a:solidFill>
              </a:rPr>
              <a:t>	</a:t>
            </a:r>
            <a:r>
              <a:rPr lang="en-US" sz="2000" dirty="0" smtClean="0">
                <a:solidFill>
                  <a:schemeClr val="tx1"/>
                </a:solidFill>
              </a:rPr>
              <a:t>	K</a:t>
            </a:r>
            <a:r>
              <a:rPr lang="el-GR" sz="2000" baseline="-25000" dirty="0" smtClean="0">
                <a:solidFill>
                  <a:schemeClr val="tx1"/>
                </a:solidFill>
              </a:rPr>
              <a:t>α</a:t>
            </a:r>
            <a:r>
              <a:rPr lang="en-US" sz="2000" baseline="-25000" dirty="0" smtClean="0">
                <a:solidFill>
                  <a:schemeClr val="tx1"/>
                </a:solidFill>
              </a:rPr>
              <a:t>2</a:t>
            </a:r>
            <a:r>
              <a:rPr lang="en-US" sz="2000" dirty="0" smtClean="0">
                <a:solidFill>
                  <a:schemeClr val="tx1"/>
                </a:solidFill>
              </a:rPr>
              <a:t> </a:t>
            </a:r>
            <a:r>
              <a:rPr lang="en-US" sz="2000" dirty="0">
                <a:solidFill>
                  <a:schemeClr val="tx1"/>
                </a:solidFill>
              </a:rPr>
              <a:t>	</a:t>
            </a:r>
            <a:r>
              <a:rPr lang="en-US" sz="2000" dirty="0" smtClean="0">
                <a:solidFill>
                  <a:schemeClr val="tx1"/>
                </a:solidFill>
              </a:rPr>
              <a:t>	K</a:t>
            </a:r>
            <a:r>
              <a:rPr lang="el-GR" sz="2000" baseline="-25000" dirty="0" smtClean="0">
                <a:solidFill>
                  <a:schemeClr val="tx1"/>
                </a:solidFill>
              </a:rPr>
              <a:t>β</a:t>
            </a:r>
            <a:r>
              <a:rPr lang="en-US" sz="2000" baseline="-25000" dirty="0" smtClean="0">
                <a:solidFill>
                  <a:schemeClr val="tx1"/>
                </a:solidFill>
              </a:rPr>
              <a:t>1</a:t>
            </a:r>
            <a:r>
              <a:rPr lang="en-US" sz="2000" dirty="0" smtClean="0">
                <a:solidFill>
                  <a:schemeClr val="tx1"/>
                </a:solidFill>
              </a:rPr>
              <a:t> </a:t>
            </a:r>
            <a:r>
              <a:rPr lang="en-US" sz="2000" dirty="0">
                <a:solidFill>
                  <a:schemeClr val="tx1"/>
                </a:solidFill>
              </a:rPr>
              <a:t>	</a:t>
            </a:r>
            <a:r>
              <a:rPr lang="en-US" sz="2000" dirty="0" smtClean="0">
                <a:solidFill>
                  <a:schemeClr val="tx1"/>
                </a:solidFill>
              </a:rPr>
              <a:t>	L</a:t>
            </a:r>
            <a:r>
              <a:rPr lang="el-GR" sz="2000" dirty="0" smtClean="0">
                <a:solidFill>
                  <a:schemeClr val="tx1"/>
                </a:solidFill>
              </a:rPr>
              <a:t>α</a:t>
            </a:r>
            <a:r>
              <a:rPr lang="en-US" sz="2000" dirty="0" smtClean="0">
                <a:solidFill>
                  <a:schemeClr val="tx1"/>
                </a:solidFill>
              </a:rPr>
              <a:t>1</a:t>
            </a:r>
            <a:endParaRPr lang="en-US" sz="2000" dirty="0">
              <a:solidFill>
                <a:schemeClr val="tx1"/>
              </a:solidFill>
            </a:endParaRPr>
          </a:p>
          <a:p>
            <a:pPr algn="l"/>
            <a:r>
              <a:rPr lang="en-US" sz="2000" dirty="0" smtClean="0">
                <a:solidFill>
                  <a:schemeClr val="tx1"/>
                </a:solidFill>
              </a:rPr>
              <a:t>Cr </a:t>
            </a:r>
            <a:r>
              <a:rPr lang="en-US" sz="2000" dirty="0">
                <a:solidFill>
                  <a:schemeClr val="tx1"/>
                </a:solidFill>
              </a:rPr>
              <a:t>		0.228962 	0.229351 	0.228480 	</a:t>
            </a:r>
            <a:r>
              <a:rPr lang="en-US" sz="2000" dirty="0" smtClean="0">
                <a:solidFill>
                  <a:schemeClr val="tx1"/>
                </a:solidFill>
              </a:rPr>
              <a:t>****</a:t>
            </a:r>
          </a:p>
          <a:p>
            <a:pPr algn="l"/>
            <a:r>
              <a:rPr lang="en-US" sz="2000" dirty="0" smtClean="0">
                <a:solidFill>
                  <a:schemeClr val="tx1"/>
                </a:solidFill>
              </a:rPr>
              <a:t>Cu 	 	0.154051 	0.1544330 	0.139217      	1.3357</a:t>
            </a:r>
          </a:p>
          <a:p>
            <a:pPr algn="l"/>
            <a:r>
              <a:rPr lang="en-US" sz="2000" dirty="0" smtClean="0">
                <a:solidFill>
                  <a:schemeClr val="tx1"/>
                </a:solidFill>
              </a:rPr>
              <a:t>Mo </a:t>
            </a:r>
            <a:r>
              <a:rPr lang="en-US" sz="2000" dirty="0">
                <a:solidFill>
                  <a:schemeClr val="tx1"/>
                </a:solidFill>
              </a:rPr>
              <a:t>	</a:t>
            </a:r>
            <a:r>
              <a:rPr lang="en-US" sz="2000" dirty="0" smtClean="0">
                <a:solidFill>
                  <a:schemeClr val="tx1"/>
                </a:solidFill>
              </a:rPr>
              <a:t>	0.070926 </a:t>
            </a:r>
            <a:r>
              <a:rPr lang="en-US" sz="2000" dirty="0">
                <a:solidFill>
                  <a:schemeClr val="tx1"/>
                </a:solidFill>
              </a:rPr>
              <a:t>	0.071354 	0.063225 	0.54062</a:t>
            </a:r>
          </a:p>
          <a:p>
            <a:pPr algn="l"/>
            <a:r>
              <a:rPr lang="en-US" sz="2000" dirty="0">
                <a:solidFill>
                  <a:schemeClr val="tx1"/>
                </a:solidFill>
              </a:rPr>
              <a:t>W 	</a:t>
            </a:r>
            <a:r>
              <a:rPr lang="en-US" sz="2000" dirty="0" smtClean="0">
                <a:solidFill>
                  <a:schemeClr val="tx1"/>
                </a:solidFill>
              </a:rPr>
              <a:t> </a:t>
            </a:r>
            <a:r>
              <a:rPr lang="en-US" sz="2000" dirty="0">
                <a:solidFill>
                  <a:schemeClr val="tx1"/>
                </a:solidFill>
              </a:rPr>
              <a:t>	0.020899 	0.021381 	0.018436 	0.14763</a:t>
            </a:r>
          </a:p>
        </p:txBody>
      </p:sp>
    </p:spTree>
    <p:extLst>
      <p:ext uri="{BB962C8B-B14F-4D97-AF65-F5344CB8AC3E}">
        <p14:creationId xmlns:p14="http://schemas.microsoft.com/office/powerpoint/2010/main" val="16101054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57"/>
          <p:cNvPicPr>
            <a:picLocks noChangeAspect="1" noChangeArrowheads="1"/>
          </p:cNvPicPr>
          <p:nvPr/>
        </p:nvPicPr>
        <p:blipFill>
          <a:blip r:embed="rId2"/>
          <a:srcRect/>
          <a:stretch>
            <a:fillRect/>
          </a:stretch>
        </p:blipFill>
        <p:spPr bwMode="auto">
          <a:xfrm>
            <a:off x="930275" y="393700"/>
            <a:ext cx="7893050" cy="3332163"/>
          </a:xfrm>
          <a:prstGeom prst="rect">
            <a:avLst/>
          </a:prstGeom>
          <a:noFill/>
          <a:ln w="9525" algn="ctr">
            <a:noFill/>
            <a:miter lim="800000"/>
            <a:headEnd/>
            <a:tailEnd/>
          </a:ln>
        </p:spPr>
      </p:pic>
      <p:sp>
        <p:nvSpPr>
          <p:cNvPr id="90115" name="Rectangle 58"/>
          <p:cNvSpPr>
            <a:spLocks noChangeArrowheads="1"/>
          </p:cNvSpPr>
          <p:nvPr/>
        </p:nvSpPr>
        <p:spPr bwMode="auto">
          <a:xfrm>
            <a:off x="400050" y="4111625"/>
            <a:ext cx="8743950" cy="923925"/>
          </a:xfrm>
          <a:prstGeom prst="rect">
            <a:avLst/>
          </a:prstGeom>
          <a:noFill/>
          <a:ln w="9525" algn="ctr">
            <a:noFill/>
            <a:miter lim="800000"/>
            <a:headEnd/>
            <a:tailEnd/>
          </a:ln>
        </p:spPr>
        <p:txBody>
          <a:bodyPr>
            <a:spAutoFit/>
          </a:bodyPr>
          <a:lstStyle/>
          <a:p>
            <a:pPr defTabSz="838200"/>
            <a:r>
              <a:rPr lang="en-US"/>
              <a:t>X-rays by a lattice plane was suggested by W. L. Bragg in 1912 and is known as the </a:t>
            </a:r>
            <a:r>
              <a:rPr lang="en-US" b="1"/>
              <a:t>Bragg-equation</a:t>
            </a:r>
            <a:endParaRPr lang="en-US"/>
          </a:p>
          <a:p>
            <a:pPr defTabSz="838200"/>
            <a:r>
              <a:rPr lang="en-US"/>
              <a:t>			2d</a:t>
            </a:r>
            <a:r>
              <a:rPr lang="en-US" baseline="-25000"/>
              <a:t>h,k,l</a:t>
            </a:r>
            <a:r>
              <a:rPr lang="en-US"/>
              <a:t>sin</a:t>
            </a:r>
            <a:r>
              <a:rPr lang="el-GR">
                <a:cs typeface="Times New Roman" pitchFamily="18" charset="0"/>
              </a:rPr>
              <a:t>θ</a:t>
            </a:r>
            <a:r>
              <a:rPr lang="en-US">
                <a:cs typeface="Times New Roman" pitchFamily="18" charset="0"/>
              </a:rPr>
              <a:t> = n</a:t>
            </a:r>
            <a:r>
              <a:rPr lang="el-GR">
                <a:cs typeface="Times New Roman" pitchFamily="18" charset="0"/>
              </a:rPr>
              <a:t>λ</a:t>
            </a:r>
            <a:r>
              <a:rPr lang="en-US"/>
              <a:t>	</a:t>
            </a:r>
          </a:p>
        </p:txBody>
      </p:sp>
      <p:sp>
        <p:nvSpPr>
          <p:cNvPr id="90116" name="Rectangle 59"/>
          <p:cNvSpPr>
            <a:spLocks noChangeArrowheads="1"/>
          </p:cNvSpPr>
          <p:nvPr/>
        </p:nvSpPr>
        <p:spPr bwMode="auto">
          <a:xfrm>
            <a:off x="2297113" y="5227638"/>
            <a:ext cx="5854700" cy="1096962"/>
          </a:xfrm>
          <a:prstGeom prst="rect">
            <a:avLst/>
          </a:prstGeom>
          <a:noFill/>
          <a:ln w="9525" algn="ctr">
            <a:noFill/>
            <a:miter lim="800000"/>
            <a:headEnd/>
            <a:tailEnd/>
          </a:ln>
        </p:spPr>
        <p:txBody>
          <a:bodyPr wrap="none">
            <a:spAutoFit/>
          </a:bodyPr>
          <a:lstStyle/>
          <a:p>
            <a:pPr defTabSz="838200"/>
            <a:r>
              <a:rPr lang="el-GR">
                <a:cs typeface="Times New Roman" pitchFamily="18" charset="0"/>
              </a:rPr>
              <a:t>λ</a:t>
            </a:r>
            <a:r>
              <a:rPr lang="en-US">
                <a:cs typeface="Times New Roman" pitchFamily="18" charset="0"/>
              </a:rPr>
              <a:t> = </a:t>
            </a:r>
            <a:r>
              <a:rPr lang="en-US"/>
              <a:t>wavelengths of the X-rays, </a:t>
            </a:r>
          </a:p>
          <a:p>
            <a:pPr defTabSz="838200"/>
            <a:r>
              <a:rPr lang="en-US"/>
              <a:t>d</a:t>
            </a:r>
            <a:r>
              <a:rPr lang="en-US" baseline="-25000"/>
              <a:t>h,k,l</a:t>
            </a:r>
            <a:r>
              <a:rPr lang="en-US"/>
              <a:t> = Interplanar spacing of parallel lattice planes</a:t>
            </a:r>
          </a:p>
          <a:p>
            <a:pPr defTabSz="838200"/>
            <a:r>
              <a:rPr lang="el-GR">
                <a:cs typeface="Times New Roman" pitchFamily="18" charset="0"/>
              </a:rPr>
              <a:t>θ</a:t>
            </a:r>
            <a:r>
              <a:rPr lang="en-US">
                <a:cs typeface="Times New Roman" pitchFamily="18" charset="0"/>
              </a:rPr>
              <a:t> = D</a:t>
            </a:r>
            <a:r>
              <a:rPr lang="en-US"/>
              <a:t>iffraction angle </a:t>
            </a:r>
          </a:p>
        </p:txBody>
      </p:sp>
    </p:spTree>
    <p:extLst>
      <p:ext uri="{BB962C8B-B14F-4D97-AF65-F5344CB8AC3E}">
        <p14:creationId xmlns:p14="http://schemas.microsoft.com/office/powerpoint/2010/main" val="21498735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p:cNvSpPr>
            <a:spLocks noGrp="1"/>
          </p:cNvSpPr>
          <p:nvPr>
            <p:ph type="sldNum" sz="quarter" idx="12"/>
          </p:nvPr>
        </p:nvSpPr>
        <p:spPr/>
        <p:txBody>
          <a:bodyPr/>
          <a:lstStyle/>
          <a:p>
            <a:pPr defTabSz="838200">
              <a:defRPr/>
            </a:pPr>
            <a:fld id="{758604FF-5A7C-4D4E-AEC6-BD473DB39E1E}" type="slidenum">
              <a:rPr lang="en-US" smtClean="0"/>
              <a:pPr defTabSz="838200">
                <a:defRPr/>
              </a:pPr>
              <a:t>15</a:t>
            </a:fld>
            <a:endParaRPr lang="en-US" smtClean="0"/>
          </a:p>
        </p:txBody>
      </p:sp>
      <p:pic>
        <p:nvPicPr>
          <p:cNvPr id="91139" name="Picture 90"/>
          <p:cNvPicPr>
            <a:picLocks noChangeAspect="1" noChangeArrowheads="1"/>
          </p:cNvPicPr>
          <p:nvPr/>
        </p:nvPicPr>
        <p:blipFill>
          <a:blip/>
          <a:srcRect/>
          <a:stretch>
            <a:fillRect/>
          </a:stretch>
        </p:blipFill>
        <p:spPr bwMode="auto">
          <a:xfrm>
            <a:off x="579438" y="469900"/>
            <a:ext cx="6103937" cy="5610225"/>
          </a:xfrm>
          <a:prstGeom prst="rect">
            <a:avLst/>
          </a:prstGeom>
          <a:noFill/>
          <a:ln w="9525" algn="ctr">
            <a:noFill/>
            <a:miter lim="800000"/>
            <a:headEnd/>
            <a:tailEnd/>
          </a:ln>
        </p:spPr>
      </p:pic>
      <p:sp>
        <p:nvSpPr>
          <p:cNvPr id="91140" name="Rectangle 91"/>
          <p:cNvSpPr>
            <a:spLocks noChangeArrowheads="1"/>
          </p:cNvSpPr>
          <p:nvPr/>
        </p:nvSpPr>
        <p:spPr bwMode="auto">
          <a:xfrm>
            <a:off x="6113463" y="0"/>
            <a:ext cx="2801937" cy="579438"/>
          </a:xfrm>
          <a:prstGeom prst="rect">
            <a:avLst/>
          </a:prstGeom>
          <a:noFill/>
          <a:ln w="9525" algn="ctr">
            <a:noFill/>
            <a:miter lim="800000"/>
            <a:headEnd/>
            <a:tailEnd/>
          </a:ln>
        </p:spPr>
        <p:txBody>
          <a:bodyPr>
            <a:spAutoFit/>
          </a:bodyPr>
          <a:lstStyle/>
          <a:p>
            <a:pPr defTabSz="838200"/>
            <a:r>
              <a:rPr lang="el-GR" sz="3200">
                <a:cs typeface="Times New Roman" pitchFamily="18" charset="0"/>
              </a:rPr>
              <a:t>λ</a:t>
            </a:r>
            <a:r>
              <a:rPr lang="en-US" sz="3200"/>
              <a:t> = hc/Ve 	</a:t>
            </a:r>
          </a:p>
        </p:txBody>
      </p:sp>
      <p:sp>
        <p:nvSpPr>
          <p:cNvPr id="91141" name="Rectangle 92"/>
          <p:cNvSpPr>
            <a:spLocks noChangeArrowheads="1"/>
          </p:cNvSpPr>
          <p:nvPr/>
        </p:nvSpPr>
        <p:spPr bwMode="auto">
          <a:xfrm>
            <a:off x="6183313" y="381000"/>
            <a:ext cx="2243137" cy="923925"/>
          </a:xfrm>
          <a:prstGeom prst="rect">
            <a:avLst/>
          </a:prstGeom>
          <a:noFill/>
          <a:ln w="9525" algn="ctr">
            <a:noFill/>
            <a:miter lim="800000"/>
            <a:headEnd/>
            <a:tailEnd/>
          </a:ln>
        </p:spPr>
        <p:txBody>
          <a:bodyPr>
            <a:spAutoFit/>
          </a:bodyPr>
          <a:lstStyle/>
          <a:p>
            <a:pPr defTabSz="838200"/>
            <a:r>
              <a:rPr lang="en-US"/>
              <a:t>V is the voltage drop from filament to target </a:t>
            </a:r>
          </a:p>
        </p:txBody>
      </p:sp>
      <p:sp>
        <p:nvSpPr>
          <p:cNvPr id="91142" name="Rectangle 93"/>
          <p:cNvSpPr>
            <a:spLocks noChangeArrowheads="1"/>
          </p:cNvSpPr>
          <p:nvPr/>
        </p:nvSpPr>
        <p:spPr bwMode="auto">
          <a:xfrm>
            <a:off x="6348413" y="1295400"/>
            <a:ext cx="2871787" cy="1754188"/>
          </a:xfrm>
          <a:prstGeom prst="rect">
            <a:avLst/>
          </a:prstGeom>
          <a:noFill/>
          <a:ln w="9525" algn="ctr">
            <a:noFill/>
            <a:miter lim="800000"/>
            <a:headEnd/>
            <a:tailEnd/>
          </a:ln>
        </p:spPr>
        <p:txBody>
          <a:bodyPr>
            <a:spAutoFit/>
          </a:bodyPr>
          <a:lstStyle/>
          <a:p>
            <a:pPr defTabSz="838200"/>
            <a:r>
              <a:rPr lang="en-US"/>
              <a:t>(K -&gt; L) this radiation is called K</a:t>
            </a:r>
            <a:r>
              <a:rPr lang="el-GR" baseline="-25000">
                <a:cs typeface="Times New Roman" pitchFamily="18" charset="0"/>
              </a:rPr>
              <a:t>α</a:t>
            </a:r>
            <a:r>
              <a:rPr lang="en-US"/>
              <a:t>  radiation. If the electron drops from the energy level M to level K the so-called K</a:t>
            </a:r>
            <a:r>
              <a:rPr lang="el-GR" baseline="-25000">
                <a:cs typeface="Times New Roman" pitchFamily="18" charset="0"/>
              </a:rPr>
              <a:t>β</a:t>
            </a:r>
            <a:r>
              <a:rPr lang="en-US"/>
              <a:t>  radiation is emitted.  </a:t>
            </a:r>
          </a:p>
        </p:txBody>
      </p:sp>
      <p:pic>
        <p:nvPicPr>
          <p:cNvPr id="91143" name="Picture 95"/>
          <p:cNvPicPr>
            <a:picLocks noChangeAspect="1" noChangeArrowheads="1"/>
          </p:cNvPicPr>
          <p:nvPr/>
        </p:nvPicPr>
        <p:blipFill>
          <a:blip/>
          <a:srcRect/>
          <a:stretch>
            <a:fillRect/>
          </a:stretch>
        </p:blipFill>
        <p:spPr bwMode="auto">
          <a:xfrm>
            <a:off x="6392863" y="3049588"/>
            <a:ext cx="2101850" cy="1820862"/>
          </a:xfrm>
          <a:prstGeom prst="rect">
            <a:avLst/>
          </a:prstGeom>
          <a:noFill/>
          <a:ln w="9525" algn="ctr">
            <a:noFill/>
            <a:miter lim="800000"/>
            <a:headEnd/>
            <a:tailEnd/>
          </a:ln>
        </p:spPr>
      </p:pic>
      <p:sp>
        <p:nvSpPr>
          <p:cNvPr id="91144" name="Rectangle 96"/>
          <p:cNvSpPr>
            <a:spLocks noChangeArrowheads="1"/>
          </p:cNvSpPr>
          <p:nvPr/>
        </p:nvSpPr>
        <p:spPr bwMode="auto">
          <a:xfrm>
            <a:off x="5638800" y="5029200"/>
            <a:ext cx="4572000" cy="915988"/>
          </a:xfrm>
          <a:prstGeom prst="rect">
            <a:avLst/>
          </a:prstGeom>
          <a:noFill/>
          <a:ln w="9525" algn="ctr">
            <a:noFill/>
            <a:miter lim="800000"/>
            <a:headEnd/>
            <a:tailEnd/>
          </a:ln>
        </p:spPr>
        <p:txBody>
          <a:bodyPr>
            <a:spAutoFit/>
          </a:bodyPr>
          <a:lstStyle/>
          <a:p>
            <a:pPr defTabSz="838200"/>
            <a:r>
              <a:rPr lang="en-US" b="1"/>
              <a:t>Filters and Monochromators</a:t>
            </a:r>
          </a:p>
          <a:p>
            <a:pPr defTabSz="838200"/>
            <a:r>
              <a:rPr lang="en-US" b="1"/>
              <a:t>Detectors</a:t>
            </a:r>
          </a:p>
          <a:p>
            <a:pPr defTabSz="838200"/>
            <a:r>
              <a:rPr lang="en-US"/>
              <a:t> </a:t>
            </a:r>
          </a:p>
        </p:txBody>
      </p:sp>
      <p:sp>
        <p:nvSpPr>
          <p:cNvPr id="91145" name="Rectangle 97"/>
          <p:cNvSpPr>
            <a:spLocks noChangeArrowheads="1"/>
          </p:cNvSpPr>
          <p:nvPr/>
        </p:nvSpPr>
        <p:spPr bwMode="auto">
          <a:xfrm>
            <a:off x="2819400" y="5638800"/>
            <a:ext cx="6445250" cy="1323975"/>
          </a:xfrm>
          <a:prstGeom prst="rect">
            <a:avLst/>
          </a:prstGeom>
          <a:noFill/>
          <a:ln w="9525" algn="ctr">
            <a:noFill/>
            <a:miter lim="800000"/>
            <a:headEnd/>
            <a:tailEnd/>
          </a:ln>
        </p:spPr>
        <p:txBody>
          <a:bodyPr>
            <a:spAutoFit/>
          </a:bodyPr>
          <a:lstStyle/>
          <a:p>
            <a:pPr defTabSz="838200"/>
            <a:r>
              <a:rPr lang="en-US" sz="1600" b="1"/>
              <a:t>Single crystal methods </a:t>
            </a:r>
            <a:endParaRPr lang="en-US" sz="1600"/>
          </a:p>
          <a:p>
            <a:pPr defTabSz="838200"/>
            <a:r>
              <a:rPr lang="en-US" sz="1600" b="1"/>
              <a:t>The rotation method, The Weissenberg camera, The Precession camera, </a:t>
            </a:r>
            <a:endParaRPr lang="en-US" sz="1600"/>
          </a:p>
          <a:p>
            <a:pPr lvl="1" defTabSz="838200"/>
            <a:r>
              <a:rPr lang="en-US" sz="1600" b="1"/>
              <a:t>The automatic single crystal diffractometer</a:t>
            </a:r>
            <a:endParaRPr lang="en-US" sz="1600"/>
          </a:p>
          <a:p>
            <a:pPr lvl="1" defTabSz="838200"/>
            <a:r>
              <a:rPr lang="en-US" sz="1600"/>
              <a:t> </a:t>
            </a:r>
          </a:p>
        </p:txBody>
      </p:sp>
    </p:spTree>
    <p:extLst>
      <p:ext uri="{BB962C8B-B14F-4D97-AF65-F5344CB8AC3E}">
        <p14:creationId xmlns:p14="http://schemas.microsoft.com/office/powerpoint/2010/main" val="21070432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1"/>
          <p:cNvSpPr>
            <a:spLocks noChangeArrowheads="1"/>
          </p:cNvSpPr>
          <p:nvPr/>
        </p:nvSpPr>
        <p:spPr bwMode="auto">
          <a:xfrm>
            <a:off x="838200" y="533400"/>
            <a:ext cx="8001000" cy="3970318"/>
          </a:xfrm>
          <a:prstGeom prst="rect">
            <a:avLst/>
          </a:prstGeom>
          <a:noFill/>
          <a:ln w="9525">
            <a:noFill/>
            <a:miter lim="800000"/>
            <a:headEnd/>
            <a:tailEnd/>
          </a:ln>
        </p:spPr>
        <p:txBody>
          <a:bodyPr>
            <a:spAutoFit/>
          </a:bodyPr>
          <a:lstStyle/>
          <a:p>
            <a:pPr algn="ctr">
              <a:lnSpc>
                <a:spcPct val="150000"/>
              </a:lnSpc>
            </a:pPr>
            <a:r>
              <a:rPr lang="en-US" sz="2800" dirty="0" smtClean="0">
                <a:solidFill>
                  <a:srgbClr val="FF0000"/>
                </a:solidFill>
              </a:rPr>
              <a:t>TECHNIQUES IN THE XRD</a:t>
            </a:r>
          </a:p>
          <a:p>
            <a:pPr>
              <a:lnSpc>
                <a:spcPct val="150000"/>
              </a:lnSpc>
            </a:pPr>
            <a:r>
              <a:rPr lang="en-US" sz="2800" dirty="0" smtClean="0"/>
              <a:t>• </a:t>
            </a:r>
            <a:r>
              <a:rPr lang="en-US" sz="2800" dirty="0"/>
              <a:t>X-ray Powder Diffraction (XRPD)</a:t>
            </a:r>
          </a:p>
          <a:p>
            <a:pPr>
              <a:lnSpc>
                <a:spcPct val="150000"/>
              </a:lnSpc>
            </a:pPr>
            <a:r>
              <a:rPr lang="en-US" sz="2800" dirty="0"/>
              <a:t>• Single Crystal Diffraction (SCD)</a:t>
            </a:r>
          </a:p>
          <a:p>
            <a:pPr>
              <a:lnSpc>
                <a:spcPct val="150000"/>
              </a:lnSpc>
            </a:pPr>
            <a:r>
              <a:rPr lang="en-US" sz="2800" dirty="0"/>
              <a:t>• </a:t>
            </a:r>
            <a:r>
              <a:rPr lang="en-US" sz="2800" dirty="0" smtClean="0"/>
              <a:t>Grazing </a:t>
            </a:r>
            <a:r>
              <a:rPr lang="en-US" sz="2800" dirty="0"/>
              <a:t>Incidence Angle Diffraction (GIXD)</a:t>
            </a:r>
          </a:p>
          <a:p>
            <a:pPr>
              <a:lnSpc>
                <a:spcPct val="150000"/>
              </a:lnSpc>
            </a:pPr>
            <a:r>
              <a:rPr lang="en-US" sz="2800" dirty="0"/>
              <a:t>• X-ray Reflectivity (XRR)</a:t>
            </a:r>
          </a:p>
          <a:p>
            <a:pPr>
              <a:lnSpc>
                <a:spcPct val="150000"/>
              </a:lnSpc>
            </a:pPr>
            <a:r>
              <a:rPr lang="en-US" sz="2800" dirty="0"/>
              <a:t>• Small Angle X-ray Scattering (SAXS)</a:t>
            </a:r>
          </a:p>
        </p:txBody>
      </p:sp>
    </p:spTree>
    <p:extLst>
      <p:ext uri="{BB962C8B-B14F-4D97-AF65-F5344CB8AC3E}">
        <p14:creationId xmlns:p14="http://schemas.microsoft.com/office/powerpoint/2010/main" val="29684622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11"/>
          <p:cNvPicPr>
            <a:picLocks noChangeAspect="1" noChangeArrowheads="1"/>
          </p:cNvPicPr>
          <p:nvPr/>
        </p:nvPicPr>
        <p:blipFill>
          <a:blip r:embed="rId2"/>
          <a:srcRect/>
          <a:stretch>
            <a:fillRect/>
          </a:stretch>
        </p:blipFill>
        <p:spPr bwMode="auto">
          <a:xfrm>
            <a:off x="838200" y="76200"/>
            <a:ext cx="6934200" cy="4208463"/>
          </a:xfrm>
          <a:prstGeom prst="rect">
            <a:avLst/>
          </a:prstGeom>
          <a:noFill/>
          <a:ln w="9525">
            <a:noFill/>
            <a:miter lim="800000"/>
            <a:headEnd/>
            <a:tailEnd/>
          </a:ln>
        </p:spPr>
      </p:pic>
      <p:sp>
        <p:nvSpPr>
          <p:cNvPr id="93187" name="Rectangle 12"/>
          <p:cNvSpPr>
            <a:spLocks noChangeArrowheads="1"/>
          </p:cNvSpPr>
          <p:nvPr/>
        </p:nvSpPr>
        <p:spPr bwMode="auto">
          <a:xfrm>
            <a:off x="1371600" y="4286250"/>
            <a:ext cx="6705600" cy="1200150"/>
          </a:xfrm>
          <a:prstGeom prst="rect">
            <a:avLst/>
          </a:prstGeom>
          <a:noFill/>
          <a:ln w="9525" algn="ctr">
            <a:noFill/>
            <a:miter lim="800000"/>
            <a:headEnd/>
            <a:tailEnd/>
          </a:ln>
        </p:spPr>
        <p:txBody>
          <a:bodyPr>
            <a:spAutoFit/>
          </a:bodyPr>
          <a:lstStyle/>
          <a:p>
            <a:pPr defTabSz="838200"/>
            <a:r>
              <a:rPr lang="en-US"/>
              <a:t>Bragg-Brentano laboratory diffractometer in reflection geometry with bent (focusing) primary beam monochromator M, primary soller slit P.S.S., divergence slit D.S., scattering slit A.S.S., secondary soller slit S.S.S and receiving slit R.S. </a:t>
            </a:r>
          </a:p>
        </p:txBody>
      </p:sp>
    </p:spTree>
    <p:extLst>
      <p:ext uri="{BB962C8B-B14F-4D97-AF65-F5344CB8AC3E}">
        <p14:creationId xmlns:p14="http://schemas.microsoft.com/office/powerpoint/2010/main" val="3096911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1"/>
          <p:cNvSpPr>
            <a:spLocks noChangeArrowheads="1"/>
          </p:cNvSpPr>
          <p:nvPr/>
        </p:nvSpPr>
        <p:spPr bwMode="auto">
          <a:xfrm>
            <a:off x="457200" y="76200"/>
            <a:ext cx="8686800" cy="6053138"/>
          </a:xfrm>
          <a:prstGeom prst="rect">
            <a:avLst/>
          </a:prstGeom>
          <a:noFill/>
          <a:ln w="9525">
            <a:noFill/>
            <a:miter lim="800000"/>
            <a:headEnd/>
            <a:tailEnd/>
          </a:ln>
        </p:spPr>
        <p:txBody>
          <a:bodyPr>
            <a:spAutoFit/>
          </a:bodyPr>
          <a:lstStyle/>
          <a:p>
            <a:pPr algn="ctr">
              <a:lnSpc>
                <a:spcPct val="130000"/>
              </a:lnSpc>
            </a:pPr>
            <a:r>
              <a:rPr lang="en-US" sz="2000">
                <a:solidFill>
                  <a:srgbClr val="FF0000"/>
                </a:solidFill>
              </a:rPr>
              <a:t>X-Ray Powder Diffraction (XRPD)</a:t>
            </a:r>
          </a:p>
          <a:p>
            <a:pPr>
              <a:lnSpc>
                <a:spcPct val="130000"/>
              </a:lnSpc>
            </a:pPr>
            <a:r>
              <a:rPr lang="en-US" sz="2000"/>
              <a:t>• More appropriately called polycrystalline X-ray diffraction, because it</a:t>
            </a:r>
          </a:p>
          <a:p>
            <a:pPr>
              <a:lnSpc>
                <a:spcPct val="130000"/>
              </a:lnSpc>
            </a:pPr>
            <a:r>
              <a:rPr lang="en-US" sz="2000"/>
              <a:t>can also be used for sintered samples, metal foils, coatings and</a:t>
            </a:r>
          </a:p>
          <a:p>
            <a:pPr>
              <a:lnSpc>
                <a:spcPct val="130000"/>
              </a:lnSpc>
            </a:pPr>
            <a:r>
              <a:rPr lang="en-US" sz="2000"/>
              <a:t>films, finished parts, etc.</a:t>
            </a:r>
          </a:p>
          <a:p>
            <a:pPr>
              <a:lnSpc>
                <a:spcPct val="130000"/>
              </a:lnSpc>
            </a:pPr>
            <a:r>
              <a:rPr lang="en-US" sz="2000"/>
              <a:t>• Used to determine:</a:t>
            </a:r>
          </a:p>
          <a:p>
            <a:pPr>
              <a:lnSpc>
                <a:spcPct val="130000"/>
              </a:lnSpc>
            </a:pPr>
            <a:r>
              <a:rPr lang="en-US" sz="2000"/>
              <a:t>– phase composition (commonly called phase ID)- what phases are</a:t>
            </a:r>
          </a:p>
          <a:p>
            <a:pPr>
              <a:lnSpc>
                <a:spcPct val="130000"/>
              </a:lnSpc>
            </a:pPr>
            <a:r>
              <a:rPr lang="en-US" sz="2000"/>
              <a:t>present?</a:t>
            </a:r>
          </a:p>
          <a:p>
            <a:pPr>
              <a:lnSpc>
                <a:spcPct val="130000"/>
              </a:lnSpc>
            </a:pPr>
            <a:r>
              <a:rPr lang="en-US" sz="2000"/>
              <a:t>– quantitative phase analysis- how much of each phase is present?</a:t>
            </a:r>
          </a:p>
          <a:p>
            <a:pPr>
              <a:lnSpc>
                <a:spcPct val="130000"/>
              </a:lnSpc>
            </a:pPr>
            <a:r>
              <a:rPr lang="en-US" sz="2000"/>
              <a:t>– unit cell lattice parameters</a:t>
            </a:r>
          </a:p>
          <a:p>
            <a:pPr>
              <a:lnSpc>
                <a:spcPct val="130000"/>
              </a:lnSpc>
            </a:pPr>
            <a:r>
              <a:rPr lang="en-US" sz="2000"/>
              <a:t>– crystal structure</a:t>
            </a:r>
          </a:p>
          <a:p>
            <a:pPr>
              <a:lnSpc>
                <a:spcPct val="130000"/>
              </a:lnSpc>
            </a:pPr>
            <a:r>
              <a:rPr lang="en-US" sz="2000"/>
              <a:t>– average crystallite size of nanocrystalline samples</a:t>
            </a:r>
          </a:p>
          <a:p>
            <a:pPr>
              <a:lnSpc>
                <a:spcPct val="130000"/>
              </a:lnSpc>
            </a:pPr>
            <a:r>
              <a:rPr lang="en-US" sz="2000"/>
              <a:t>– crystallite microstrain</a:t>
            </a:r>
          </a:p>
          <a:p>
            <a:pPr>
              <a:lnSpc>
                <a:spcPct val="130000"/>
              </a:lnSpc>
            </a:pPr>
            <a:r>
              <a:rPr lang="en-US" sz="2000"/>
              <a:t>– texture</a:t>
            </a:r>
          </a:p>
          <a:p>
            <a:pPr>
              <a:lnSpc>
                <a:spcPct val="130000"/>
              </a:lnSpc>
            </a:pPr>
            <a:r>
              <a:rPr lang="en-US" sz="2000"/>
              <a:t>– residual stress (really residual strain)</a:t>
            </a:r>
          </a:p>
          <a:p>
            <a:pPr>
              <a:lnSpc>
                <a:spcPct val="130000"/>
              </a:lnSpc>
            </a:pPr>
            <a:r>
              <a:rPr lang="en-US" sz="2000"/>
              <a:t>– in-situ diffraction (from 11 K to 1200C in air, vacuum, or inert gas)</a:t>
            </a:r>
          </a:p>
        </p:txBody>
      </p:sp>
    </p:spTree>
    <p:extLst>
      <p:ext uri="{BB962C8B-B14F-4D97-AF65-F5344CB8AC3E}">
        <p14:creationId xmlns:p14="http://schemas.microsoft.com/office/powerpoint/2010/main" val="2838730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a:grpSpLocks/>
          </p:cNvGrpSpPr>
          <p:nvPr/>
        </p:nvGrpSpPr>
        <p:grpSpPr bwMode="auto">
          <a:xfrm>
            <a:off x="1589" y="-40846"/>
            <a:ext cx="5167587" cy="2634014"/>
            <a:chOff x="579" y="1086"/>
            <a:chExt cx="3668" cy="1999"/>
          </a:xfrm>
        </p:grpSpPr>
        <p:grpSp>
          <p:nvGrpSpPr>
            <p:cNvPr id="3" name="Group 4"/>
            <p:cNvGrpSpPr>
              <a:grpSpLocks/>
            </p:cNvGrpSpPr>
            <p:nvPr/>
          </p:nvGrpSpPr>
          <p:grpSpPr bwMode="auto">
            <a:xfrm>
              <a:off x="841" y="1117"/>
              <a:ext cx="3185" cy="1535"/>
              <a:chOff x="930" y="1117"/>
              <a:chExt cx="4354" cy="2449"/>
            </a:xfrm>
          </p:grpSpPr>
          <p:sp>
            <p:nvSpPr>
              <p:cNvPr id="110623" name="Rectangle 5"/>
              <p:cNvSpPr>
                <a:spLocks noChangeArrowheads="1"/>
              </p:cNvSpPr>
              <p:nvPr/>
            </p:nvSpPr>
            <p:spPr bwMode="auto">
              <a:xfrm>
                <a:off x="930" y="1117"/>
                <a:ext cx="4354" cy="2449"/>
              </a:xfrm>
              <a:prstGeom prst="rect">
                <a:avLst/>
              </a:prstGeom>
              <a:solidFill>
                <a:srgbClr val="FFFFFF">
                  <a:alpha val="69019"/>
                </a:srgbClr>
              </a:solidFill>
              <a:ln w="19050">
                <a:solidFill>
                  <a:schemeClr val="tx1"/>
                </a:solidFill>
                <a:miter lim="800000"/>
                <a:headEnd/>
                <a:tailEnd/>
              </a:ln>
            </p:spPr>
            <p:txBody>
              <a:bodyPr wrap="none" anchor="ctr"/>
              <a:lstStyle/>
              <a:p>
                <a:endParaRPr lang="en-US"/>
              </a:p>
            </p:txBody>
          </p:sp>
          <p:sp>
            <p:nvSpPr>
              <p:cNvPr id="110624" name="Freeform 6"/>
              <p:cNvSpPr>
                <a:spLocks/>
              </p:cNvSpPr>
              <p:nvPr/>
            </p:nvSpPr>
            <p:spPr bwMode="auto">
              <a:xfrm>
                <a:off x="933" y="2325"/>
                <a:ext cx="2343" cy="1080"/>
              </a:xfrm>
              <a:custGeom>
                <a:avLst/>
                <a:gdLst>
                  <a:gd name="T0" fmla="*/ 0 w 2343"/>
                  <a:gd name="T1" fmla="*/ 1068 h 1080"/>
                  <a:gd name="T2" fmla="*/ 264 w 2343"/>
                  <a:gd name="T3" fmla="*/ 1068 h 1080"/>
                  <a:gd name="T4" fmla="*/ 369 w 2343"/>
                  <a:gd name="T5" fmla="*/ 1065 h 1080"/>
                  <a:gd name="T6" fmla="*/ 411 w 2343"/>
                  <a:gd name="T7" fmla="*/ 1029 h 1080"/>
                  <a:gd name="T8" fmla="*/ 435 w 2343"/>
                  <a:gd name="T9" fmla="*/ 756 h 1080"/>
                  <a:gd name="T10" fmla="*/ 450 w 2343"/>
                  <a:gd name="T11" fmla="*/ 609 h 1080"/>
                  <a:gd name="T12" fmla="*/ 468 w 2343"/>
                  <a:gd name="T13" fmla="*/ 855 h 1080"/>
                  <a:gd name="T14" fmla="*/ 480 w 2343"/>
                  <a:gd name="T15" fmla="*/ 1005 h 1080"/>
                  <a:gd name="T16" fmla="*/ 510 w 2343"/>
                  <a:gd name="T17" fmla="*/ 1053 h 1080"/>
                  <a:gd name="T18" fmla="*/ 633 w 2343"/>
                  <a:gd name="T19" fmla="*/ 1056 h 1080"/>
                  <a:gd name="T20" fmla="*/ 804 w 2343"/>
                  <a:gd name="T21" fmla="*/ 1059 h 1080"/>
                  <a:gd name="T22" fmla="*/ 882 w 2343"/>
                  <a:gd name="T23" fmla="*/ 1026 h 1080"/>
                  <a:gd name="T24" fmla="*/ 927 w 2343"/>
                  <a:gd name="T25" fmla="*/ 873 h 1080"/>
                  <a:gd name="T26" fmla="*/ 969 w 2343"/>
                  <a:gd name="T27" fmla="*/ 312 h 1080"/>
                  <a:gd name="T28" fmla="*/ 984 w 2343"/>
                  <a:gd name="T29" fmla="*/ 30 h 1080"/>
                  <a:gd name="T30" fmla="*/ 1014 w 2343"/>
                  <a:gd name="T31" fmla="*/ 492 h 1080"/>
                  <a:gd name="T32" fmla="*/ 1032 w 2343"/>
                  <a:gd name="T33" fmla="*/ 876 h 1080"/>
                  <a:gd name="T34" fmla="*/ 1047 w 2343"/>
                  <a:gd name="T35" fmla="*/ 1032 h 1080"/>
                  <a:gd name="T36" fmla="*/ 1176 w 2343"/>
                  <a:gd name="T37" fmla="*/ 1065 h 1080"/>
                  <a:gd name="T38" fmla="*/ 1551 w 2343"/>
                  <a:gd name="T39" fmla="*/ 1065 h 1080"/>
                  <a:gd name="T40" fmla="*/ 1650 w 2343"/>
                  <a:gd name="T41" fmla="*/ 1026 h 1080"/>
                  <a:gd name="T42" fmla="*/ 1704 w 2343"/>
                  <a:gd name="T43" fmla="*/ 900 h 1080"/>
                  <a:gd name="T44" fmla="*/ 1716 w 2343"/>
                  <a:gd name="T45" fmla="*/ 768 h 1080"/>
                  <a:gd name="T46" fmla="*/ 1734 w 2343"/>
                  <a:gd name="T47" fmla="*/ 987 h 1080"/>
                  <a:gd name="T48" fmla="*/ 1761 w 2343"/>
                  <a:gd name="T49" fmla="*/ 1035 h 1080"/>
                  <a:gd name="T50" fmla="*/ 1875 w 2343"/>
                  <a:gd name="T51" fmla="*/ 1059 h 1080"/>
                  <a:gd name="T52" fmla="*/ 2244 w 2343"/>
                  <a:gd name="T53" fmla="*/ 1068 h 1080"/>
                  <a:gd name="T54" fmla="*/ 2343 w 2343"/>
                  <a:gd name="T55" fmla="*/ 1065 h 108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43"/>
                  <a:gd name="T85" fmla="*/ 0 h 1080"/>
                  <a:gd name="T86" fmla="*/ 2343 w 2343"/>
                  <a:gd name="T87" fmla="*/ 1080 h 108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43" h="1080">
                    <a:moveTo>
                      <a:pt x="0" y="1068"/>
                    </a:moveTo>
                    <a:cubicBezTo>
                      <a:pt x="101" y="1068"/>
                      <a:pt x="203" y="1068"/>
                      <a:pt x="264" y="1068"/>
                    </a:cubicBezTo>
                    <a:cubicBezTo>
                      <a:pt x="325" y="1068"/>
                      <a:pt x="345" y="1071"/>
                      <a:pt x="369" y="1065"/>
                    </a:cubicBezTo>
                    <a:cubicBezTo>
                      <a:pt x="393" y="1059"/>
                      <a:pt x="400" y="1080"/>
                      <a:pt x="411" y="1029"/>
                    </a:cubicBezTo>
                    <a:cubicBezTo>
                      <a:pt x="422" y="978"/>
                      <a:pt x="428" y="826"/>
                      <a:pt x="435" y="756"/>
                    </a:cubicBezTo>
                    <a:cubicBezTo>
                      <a:pt x="442" y="686"/>
                      <a:pt x="445" y="593"/>
                      <a:pt x="450" y="609"/>
                    </a:cubicBezTo>
                    <a:cubicBezTo>
                      <a:pt x="455" y="625"/>
                      <a:pt x="463" y="789"/>
                      <a:pt x="468" y="855"/>
                    </a:cubicBezTo>
                    <a:cubicBezTo>
                      <a:pt x="473" y="921"/>
                      <a:pt x="473" y="972"/>
                      <a:pt x="480" y="1005"/>
                    </a:cubicBezTo>
                    <a:cubicBezTo>
                      <a:pt x="487" y="1038"/>
                      <a:pt x="485" y="1045"/>
                      <a:pt x="510" y="1053"/>
                    </a:cubicBezTo>
                    <a:cubicBezTo>
                      <a:pt x="535" y="1061"/>
                      <a:pt x="584" y="1055"/>
                      <a:pt x="633" y="1056"/>
                    </a:cubicBezTo>
                    <a:cubicBezTo>
                      <a:pt x="682" y="1057"/>
                      <a:pt x="763" y="1064"/>
                      <a:pt x="804" y="1059"/>
                    </a:cubicBezTo>
                    <a:cubicBezTo>
                      <a:pt x="845" y="1054"/>
                      <a:pt x="862" y="1057"/>
                      <a:pt x="882" y="1026"/>
                    </a:cubicBezTo>
                    <a:cubicBezTo>
                      <a:pt x="902" y="995"/>
                      <a:pt x="913" y="992"/>
                      <a:pt x="927" y="873"/>
                    </a:cubicBezTo>
                    <a:cubicBezTo>
                      <a:pt x="941" y="754"/>
                      <a:pt x="960" y="452"/>
                      <a:pt x="969" y="312"/>
                    </a:cubicBezTo>
                    <a:cubicBezTo>
                      <a:pt x="978" y="172"/>
                      <a:pt x="977" y="0"/>
                      <a:pt x="984" y="30"/>
                    </a:cubicBezTo>
                    <a:cubicBezTo>
                      <a:pt x="991" y="60"/>
                      <a:pt x="1006" y="351"/>
                      <a:pt x="1014" y="492"/>
                    </a:cubicBezTo>
                    <a:cubicBezTo>
                      <a:pt x="1022" y="633"/>
                      <a:pt x="1027" y="786"/>
                      <a:pt x="1032" y="876"/>
                    </a:cubicBezTo>
                    <a:cubicBezTo>
                      <a:pt x="1037" y="966"/>
                      <a:pt x="1023" y="1001"/>
                      <a:pt x="1047" y="1032"/>
                    </a:cubicBezTo>
                    <a:cubicBezTo>
                      <a:pt x="1071" y="1063"/>
                      <a:pt x="1092" y="1060"/>
                      <a:pt x="1176" y="1065"/>
                    </a:cubicBezTo>
                    <a:cubicBezTo>
                      <a:pt x="1260" y="1070"/>
                      <a:pt x="1472" y="1071"/>
                      <a:pt x="1551" y="1065"/>
                    </a:cubicBezTo>
                    <a:cubicBezTo>
                      <a:pt x="1630" y="1059"/>
                      <a:pt x="1625" y="1053"/>
                      <a:pt x="1650" y="1026"/>
                    </a:cubicBezTo>
                    <a:cubicBezTo>
                      <a:pt x="1675" y="999"/>
                      <a:pt x="1693" y="943"/>
                      <a:pt x="1704" y="900"/>
                    </a:cubicBezTo>
                    <a:cubicBezTo>
                      <a:pt x="1715" y="857"/>
                      <a:pt x="1711" y="754"/>
                      <a:pt x="1716" y="768"/>
                    </a:cubicBezTo>
                    <a:cubicBezTo>
                      <a:pt x="1721" y="782"/>
                      <a:pt x="1727" y="943"/>
                      <a:pt x="1734" y="987"/>
                    </a:cubicBezTo>
                    <a:cubicBezTo>
                      <a:pt x="1741" y="1031"/>
                      <a:pt x="1737" y="1023"/>
                      <a:pt x="1761" y="1035"/>
                    </a:cubicBezTo>
                    <a:cubicBezTo>
                      <a:pt x="1785" y="1047"/>
                      <a:pt x="1795" y="1054"/>
                      <a:pt x="1875" y="1059"/>
                    </a:cubicBezTo>
                    <a:cubicBezTo>
                      <a:pt x="1955" y="1064"/>
                      <a:pt x="2166" y="1067"/>
                      <a:pt x="2244" y="1068"/>
                    </a:cubicBezTo>
                    <a:cubicBezTo>
                      <a:pt x="2322" y="1069"/>
                      <a:pt x="2332" y="1067"/>
                      <a:pt x="2343" y="1065"/>
                    </a:cubicBezTo>
                  </a:path>
                </a:pathLst>
              </a:custGeom>
              <a:noFill/>
              <a:ln w="28575">
                <a:solidFill>
                  <a:srgbClr val="FF3300"/>
                </a:solidFill>
                <a:round/>
                <a:headEnd/>
                <a:tailEnd/>
              </a:ln>
            </p:spPr>
            <p:txBody>
              <a:bodyPr/>
              <a:lstStyle/>
              <a:p>
                <a:endParaRPr lang="en-US"/>
              </a:p>
            </p:txBody>
          </p:sp>
          <p:sp>
            <p:nvSpPr>
              <p:cNvPr id="110625" name="Freeform 7"/>
              <p:cNvSpPr>
                <a:spLocks/>
              </p:cNvSpPr>
              <p:nvPr/>
            </p:nvSpPr>
            <p:spPr bwMode="auto">
              <a:xfrm>
                <a:off x="3276" y="1585"/>
                <a:ext cx="1176" cy="1857"/>
              </a:xfrm>
              <a:custGeom>
                <a:avLst/>
                <a:gdLst>
                  <a:gd name="T0" fmla="*/ 0 w 1176"/>
                  <a:gd name="T1" fmla="*/ 1805 h 1857"/>
                  <a:gd name="T2" fmla="*/ 42 w 1176"/>
                  <a:gd name="T3" fmla="*/ 1790 h 1857"/>
                  <a:gd name="T4" fmla="*/ 60 w 1176"/>
                  <a:gd name="T5" fmla="*/ 1724 h 1857"/>
                  <a:gd name="T6" fmla="*/ 75 w 1176"/>
                  <a:gd name="T7" fmla="*/ 1523 h 1857"/>
                  <a:gd name="T8" fmla="*/ 99 w 1176"/>
                  <a:gd name="T9" fmla="*/ 929 h 1857"/>
                  <a:gd name="T10" fmla="*/ 138 w 1176"/>
                  <a:gd name="T11" fmla="*/ 98 h 1857"/>
                  <a:gd name="T12" fmla="*/ 165 w 1176"/>
                  <a:gd name="T13" fmla="*/ 338 h 1857"/>
                  <a:gd name="T14" fmla="*/ 180 w 1176"/>
                  <a:gd name="T15" fmla="*/ 986 h 1857"/>
                  <a:gd name="T16" fmla="*/ 198 w 1176"/>
                  <a:gd name="T17" fmla="*/ 1610 h 1857"/>
                  <a:gd name="T18" fmla="*/ 210 w 1176"/>
                  <a:gd name="T19" fmla="*/ 1775 h 1857"/>
                  <a:gd name="T20" fmla="*/ 327 w 1176"/>
                  <a:gd name="T21" fmla="*/ 1832 h 1857"/>
                  <a:gd name="T22" fmla="*/ 498 w 1176"/>
                  <a:gd name="T23" fmla="*/ 1832 h 1857"/>
                  <a:gd name="T24" fmla="*/ 561 w 1176"/>
                  <a:gd name="T25" fmla="*/ 1790 h 1857"/>
                  <a:gd name="T26" fmla="*/ 591 w 1176"/>
                  <a:gd name="T27" fmla="*/ 1655 h 1857"/>
                  <a:gd name="T28" fmla="*/ 621 w 1176"/>
                  <a:gd name="T29" fmla="*/ 1040 h 1857"/>
                  <a:gd name="T30" fmla="*/ 648 w 1176"/>
                  <a:gd name="T31" fmla="*/ 1436 h 1857"/>
                  <a:gd name="T32" fmla="*/ 666 w 1176"/>
                  <a:gd name="T33" fmla="*/ 1769 h 1857"/>
                  <a:gd name="T34" fmla="*/ 753 w 1176"/>
                  <a:gd name="T35" fmla="*/ 1844 h 1857"/>
                  <a:gd name="T36" fmla="*/ 900 w 1176"/>
                  <a:gd name="T37" fmla="*/ 1847 h 1857"/>
                  <a:gd name="T38" fmla="*/ 990 w 1176"/>
                  <a:gd name="T39" fmla="*/ 1823 h 1857"/>
                  <a:gd name="T40" fmla="*/ 1029 w 1176"/>
                  <a:gd name="T41" fmla="*/ 1727 h 1857"/>
                  <a:gd name="T42" fmla="*/ 1065 w 1176"/>
                  <a:gd name="T43" fmla="*/ 1415 h 1857"/>
                  <a:gd name="T44" fmla="*/ 1110 w 1176"/>
                  <a:gd name="T45" fmla="*/ 428 h 1857"/>
                  <a:gd name="T46" fmla="*/ 1125 w 1176"/>
                  <a:gd name="T47" fmla="*/ 953 h 1857"/>
                  <a:gd name="T48" fmla="*/ 1137 w 1176"/>
                  <a:gd name="T49" fmla="*/ 1622 h 1857"/>
                  <a:gd name="T50" fmla="*/ 1176 w 1176"/>
                  <a:gd name="T51" fmla="*/ 1829 h 18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76"/>
                  <a:gd name="T79" fmla="*/ 0 h 1857"/>
                  <a:gd name="T80" fmla="*/ 1176 w 1176"/>
                  <a:gd name="T81" fmla="*/ 1857 h 18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76" h="1857">
                    <a:moveTo>
                      <a:pt x="0" y="1805"/>
                    </a:moveTo>
                    <a:cubicBezTo>
                      <a:pt x="16" y="1804"/>
                      <a:pt x="32" y="1803"/>
                      <a:pt x="42" y="1790"/>
                    </a:cubicBezTo>
                    <a:cubicBezTo>
                      <a:pt x="52" y="1777"/>
                      <a:pt x="55" y="1768"/>
                      <a:pt x="60" y="1724"/>
                    </a:cubicBezTo>
                    <a:cubicBezTo>
                      <a:pt x="65" y="1680"/>
                      <a:pt x="69" y="1655"/>
                      <a:pt x="75" y="1523"/>
                    </a:cubicBezTo>
                    <a:cubicBezTo>
                      <a:pt x="81" y="1391"/>
                      <a:pt x="89" y="1166"/>
                      <a:pt x="99" y="929"/>
                    </a:cubicBezTo>
                    <a:cubicBezTo>
                      <a:pt x="109" y="692"/>
                      <a:pt x="127" y="196"/>
                      <a:pt x="138" y="98"/>
                    </a:cubicBezTo>
                    <a:cubicBezTo>
                      <a:pt x="149" y="0"/>
                      <a:pt x="158" y="190"/>
                      <a:pt x="165" y="338"/>
                    </a:cubicBezTo>
                    <a:cubicBezTo>
                      <a:pt x="172" y="486"/>
                      <a:pt x="174" y="774"/>
                      <a:pt x="180" y="986"/>
                    </a:cubicBezTo>
                    <a:cubicBezTo>
                      <a:pt x="186" y="1198"/>
                      <a:pt x="193" y="1479"/>
                      <a:pt x="198" y="1610"/>
                    </a:cubicBezTo>
                    <a:cubicBezTo>
                      <a:pt x="203" y="1741"/>
                      <a:pt x="189" y="1738"/>
                      <a:pt x="210" y="1775"/>
                    </a:cubicBezTo>
                    <a:cubicBezTo>
                      <a:pt x="231" y="1812"/>
                      <a:pt x="279" y="1823"/>
                      <a:pt x="327" y="1832"/>
                    </a:cubicBezTo>
                    <a:cubicBezTo>
                      <a:pt x="375" y="1841"/>
                      <a:pt x="459" y="1839"/>
                      <a:pt x="498" y="1832"/>
                    </a:cubicBezTo>
                    <a:cubicBezTo>
                      <a:pt x="537" y="1825"/>
                      <a:pt x="546" y="1819"/>
                      <a:pt x="561" y="1790"/>
                    </a:cubicBezTo>
                    <a:cubicBezTo>
                      <a:pt x="576" y="1761"/>
                      <a:pt x="581" y="1780"/>
                      <a:pt x="591" y="1655"/>
                    </a:cubicBezTo>
                    <a:cubicBezTo>
                      <a:pt x="601" y="1530"/>
                      <a:pt x="612" y="1076"/>
                      <a:pt x="621" y="1040"/>
                    </a:cubicBezTo>
                    <a:cubicBezTo>
                      <a:pt x="630" y="1004"/>
                      <a:pt x="641" y="1315"/>
                      <a:pt x="648" y="1436"/>
                    </a:cubicBezTo>
                    <a:cubicBezTo>
                      <a:pt x="655" y="1557"/>
                      <a:pt x="649" y="1701"/>
                      <a:pt x="666" y="1769"/>
                    </a:cubicBezTo>
                    <a:cubicBezTo>
                      <a:pt x="683" y="1837"/>
                      <a:pt x="714" y="1831"/>
                      <a:pt x="753" y="1844"/>
                    </a:cubicBezTo>
                    <a:cubicBezTo>
                      <a:pt x="792" y="1857"/>
                      <a:pt x="861" y="1850"/>
                      <a:pt x="900" y="1847"/>
                    </a:cubicBezTo>
                    <a:cubicBezTo>
                      <a:pt x="939" y="1844"/>
                      <a:pt x="968" y="1843"/>
                      <a:pt x="990" y="1823"/>
                    </a:cubicBezTo>
                    <a:cubicBezTo>
                      <a:pt x="1012" y="1803"/>
                      <a:pt x="1017" y="1795"/>
                      <a:pt x="1029" y="1727"/>
                    </a:cubicBezTo>
                    <a:cubicBezTo>
                      <a:pt x="1041" y="1659"/>
                      <a:pt x="1052" y="1631"/>
                      <a:pt x="1065" y="1415"/>
                    </a:cubicBezTo>
                    <a:cubicBezTo>
                      <a:pt x="1078" y="1199"/>
                      <a:pt x="1100" y="505"/>
                      <a:pt x="1110" y="428"/>
                    </a:cubicBezTo>
                    <a:cubicBezTo>
                      <a:pt x="1120" y="351"/>
                      <a:pt x="1120" y="754"/>
                      <a:pt x="1125" y="953"/>
                    </a:cubicBezTo>
                    <a:cubicBezTo>
                      <a:pt x="1130" y="1152"/>
                      <a:pt x="1129" y="1476"/>
                      <a:pt x="1137" y="1622"/>
                    </a:cubicBezTo>
                    <a:cubicBezTo>
                      <a:pt x="1145" y="1768"/>
                      <a:pt x="1170" y="1795"/>
                      <a:pt x="1176" y="1829"/>
                    </a:cubicBezTo>
                  </a:path>
                </a:pathLst>
              </a:custGeom>
              <a:noFill/>
              <a:ln w="28575">
                <a:solidFill>
                  <a:srgbClr val="FF3300"/>
                </a:solidFill>
                <a:round/>
                <a:headEnd/>
                <a:tailEnd/>
              </a:ln>
            </p:spPr>
            <p:txBody>
              <a:bodyPr/>
              <a:lstStyle/>
              <a:p>
                <a:endParaRPr lang="en-US"/>
              </a:p>
            </p:txBody>
          </p:sp>
          <p:sp>
            <p:nvSpPr>
              <p:cNvPr id="110626" name="Freeform 8"/>
              <p:cNvSpPr>
                <a:spLocks/>
              </p:cNvSpPr>
              <p:nvPr/>
            </p:nvSpPr>
            <p:spPr bwMode="auto">
              <a:xfrm>
                <a:off x="4455" y="2955"/>
                <a:ext cx="819" cy="513"/>
              </a:xfrm>
              <a:custGeom>
                <a:avLst/>
                <a:gdLst>
                  <a:gd name="T0" fmla="*/ 0 w 819"/>
                  <a:gd name="T1" fmla="*/ 459 h 513"/>
                  <a:gd name="T2" fmla="*/ 9 w 819"/>
                  <a:gd name="T3" fmla="*/ 480 h 513"/>
                  <a:gd name="T4" fmla="*/ 51 w 819"/>
                  <a:gd name="T5" fmla="*/ 489 h 513"/>
                  <a:gd name="T6" fmla="*/ 144 w 819"/>
                  <a:gd name="T7" fmla="*/ 489 h 513"/>
                  <a:gd name="T8" fmla="*/ 198 w 819"/>
                  <a:gd name="T9" fmla="*/ 465 h 513"/>
                  <a:gd name="T10" fmla="*/ 228 w 819"/>
                  <a:gd name="T11" fmla="*/ 360 h 513"/>
                  <a:gd name="T12" fmla="*/ 243 w 819"/>
                  <a:gd name="T13" fmla="*/ 129 h 513"/>
                  <a:gd name="T14" fmla="*/ 249 w 819"/>
                  <a:gd name="T15" fmla="*/ 21 h 513"/>
                  <a:gd name="T16" fmla="*/ 264 w 819"/>
                  <a:gd name="T17" fmla="*/ 255 h 513"/>
                  <a:gd name="T18" fmla="*/ 276 w 819"/>
                  <a:gd name="T19" fmla="*/ 372 h 513"/>
                  <a:gd name="T20" fmla="*/ 312 w 819"/>
                  <a:gd name="T21" fmla="*/ 480 h 513"/>
                  <a:gd name="T22" fmla="*/ 471 w 819"/>
                  <a:gd name="T23" fmla="*/ 501 h 513"/>
                  <a:gd name="T24" fmla="*/ 819 w 819"/>
                  <a:gd name="T25" fmla="*/ 513 h 5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19"/>
                  <a:gd name="T40" fmla="*/ 0 h 513"/>
                  <a:gd name="T41" fmla="*/ 819 w 819"/>
                  <a:gd name="T42" fmla="*/ 513 h 5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19" h="513">
                    <a:moveTo>
                      <a:pt x="0" y="459"/>
                    </a:moveTo>
                    <a:cubicBezTo>
                      <a:pt x="0" y="467"/>
                      <a:pt x="1" y="475"/>
                      <a:pt x="9" y="480"/>
                    </a:cubicBezTo>
                    <a:cubicBezTo>
                      <a:pt x="17" y="485"/>
                      <a:pt x="29" y="488"/>
                      <a:pt x="51" y="489"/>
                    </a:cubicBezTo>
                    <a:cubicBezTo>
                      <a:pt x="73" y="490"/>
                      <a:pt x="120" y="493"/>
                      <a:pt x="144" y="489"/>
                    </a:cubicBezTo>
                    <a:cubicBezTo>
                      <a:pt x="168" y="485"/>
                      <a:pt x="184" y="486"/>
                      <a:pt x="198" y="465"/>
                    </a:cubicBezTo>
                    <a:cubicBezTo>
                      <a:pt x="212" y="444"/>
                      <a:pt x="221" y="416"/>
                      <a:pt x="228" y="360"/>
                    </a:cubicBezTo>
                    <a:cubicBezTo>
                      <a:pt x="235" y="304"/>
                      <a:pt x="240" y="185"/>
                      <a:pt x="243" y="129"/>
                    </a:cubicBezTo>
                    <a:cubicBezTo>
                      <a:pt x="246" y="73"/>
                      <a:pt x="245" y="0"/>
                      <a:pt x="249" y="21"/>
                    </a:cubicBezTo>
                    <a:cubicBezTo>
                      <a:pt x="253" y="42"/>
                      <a:pt x="260" y="197"/>
                      <a:pt x="264" y="255"/>
                    </a:cubicBezTo>
                    <a:cubicBezTo>
                      <a:pt x="268" y="313"/>
                      <a:pt x="268" y="335"/>
                      <a:pt x="276" y="372"/>
                    </a:cubicBezTo>
                    <a:cubicBezTo>
                      <a:pt x="284" y="409"/>
                      <a:pt x="280" y="459"/>
                      <a:pt x="312" y="480"/>
                    </a:cubicBezTo>
                    <a:cubicBezTo>
                      <a:pt x="344" y="501"/>
                      <a:pt x="387" y="496"/>
                      <a:pt x="471" y="501"/>
                    </a:cubicBezTo>
                    <a:cubicBezTo>
                      <a:pt x="555" y="506"/>
                      <a:pt x="687" y="509"/>
                      <a:pt x="819" y="513"/>
                    </a:cubicBezTo>
                  </a:path>
                </a:pathLst>
              </a:custGeom>
              <a:noFill/>
              <a:ln w="28575">
                <a:solidFill>
                  <a:srgbClr val="FF3300"/>
                </a:solidFill>
                <a:round/>
                <a:headEnd/>
                <a:tailEnd/>
              </a:ln>
            </p:spPr>
            <p:txBody>
              <a:bodyPr/>
              <a:lstStyle/>
              <a:p>
                <a:endParaRPr lang="en-US"/>
              </a:p>
            </p:txBody>
          </p:sp>
        </p:grpSp>
        <p:sp>
          <p:nvSpPr>
            <p:cNvPr id="110617" name="Text Box 9"/>
            <p:cNvSpPr txBox="1">
              <a:spLocks noChangeArrowheads="1"/>
            </p:cNvSpPr>
            <p:nvPr/>
          </p:nvSpPr>
          <p:spPr bwMode="auto">
            <a:xfrm>
              <a:off x="1554" y="2758"/>
              <a:ext cx="2294" cy="327"/>
            </a:xfrm>
            <a:prstGeom prst="rect">
              <a:avLst/>
            </a:prstGeom>
            <a:noFill/>
            <a:ln w="9525">
              <a:noFill/>
              <a:miter lim="800000"/>
              <a:headEnd/>
              <a:tailEnd/>
            </a:ln>
          </p:spPr>
          <p:txBody>
            <a:bodyPr wrap="none">
              <a:spAutoFit/>
            </a:bodyPr>
            <a:lstStyle/>
            <a:p>
              <a:r>
                <a:rPr lang="en-US" sz="2200">
                  <a:solidFill>
                    <a:srgbClr val="0000FF"/>
                  </a:solidFill>
                  <a:sym typeface="Symbol" pitchFamily="18" charset="2"/>
                </a:rPr>
                <a:t>Diffraction angle (2)</a:t>
              </a:r>
              <a:r>
                <a:rPr lang="en-US" sz="2200">
                  <a:solidFill>
                    <a:srgbClr val="0000FF"/>
                  </a:solidFill>
                </a:rPr>
                <a:t>  </a:t>
              </a:r>
              <a:r>
                <a:rPr lang="en-US" sz="2200">
                  <a:solidFill>
                    <a:srgbClr val="0000FF"/>
                  </a:solidFill>
                  <a:cs typeface="Times New Roman" pitchFamily="18" charset="0"/>
                </a:rPr>
                <a:t>→</a:t>
              </a:r>
            </a:p>
          </p:txBody>
        </p:sp>
        <p:sp>
          <p:nvSpPr>
            <p:cNvPr id="110618" name="Text Box 10"/>
            <p:cNvSpPr txBox="1">
              <a:spLocks noChangeArrowheads="1"/>
            </p:cNvSpPr>
            <p:nvPr/>
          </p:nvSpPr>
          <p:spPr bwMode="auto">
            <a:xfrm rot="16200000">
              <a:off x="96" y="1569"/>
              <a:ext cx="1272" cy="306"/>
            </a:xfrm>
            <a:prstGeom prst="rect">
              <a:avLst/>
            </a:prstGeom>
            <a:noFill/>
            <a:ln w="9525">
              <a:noFill/>
              <a:miter lim="800000"/>
              <a:headEnd/>
              <a:tailEnd/>
            </a:ln>
          </p:spPr>
          <p:txBody>
            <a:bodyPr wrap="none">
              <a:spAutoFit/>
            </a:bodyPr>
            <a:lstStyle/>
            <a:p>
              <a:r>
                <a:rPr lang="en-US" sz="2200">
                  <a:solidFill>
                    <a:srgbClr val="0000FF"/>
                  </a:solidFill>
                  <a:sym typeface="Symbol" pitchFamily="18" charset="2"/>
                </a:rPr>
                <a:t>Intensity</a:t>
              </a:r>
              <a:r>
                <a:rPr lang="en-US" sz="2200">
                  <a:solidFill>
                    <a:srgbClr val="0000FF"/>
                  </a:solidFill>
                </a:rPr>
                <a:t>  </a:t>
              </a:r>
              <a:r>
                <a:rPr lang="en-US" sz="2200">
                  <a:solidFill>
                    <a:srgbClr val="0000FF"/>
                  </a:solidFill>
                  <a:cs typeface="Times New Roman" pitchFamily="18" charset="0"/>
                </a:rPr>
                <a:t>→</a:t>
              </a:r>
            </a:p>
          </p:txBody>
        </p:sp>
        <p:sp>
          <p:nvSpPr>
            <p:cNvPr id="110619" name="Text Box 11"/>
            <p:cNvSpPr txBox="1">
              <a:spLocks noChangeArrowheads="1"/>
            </p:cNvSpPr>
            <p:nvPr/>
          </p:nvSpPr>
          <p:spPr bwMode="auto">
            <a:xfrm>
              <a:off x="2380" y="2658"/>
              <a:ext cx="203" cy="234"/>
            </a:xfrm>
            <a:prstGeom prst="rect">
              <a:avLst/>
            </a:prstGeom>
            <a:noFill/>
            <a:ln w="9525">
              <a:noFill/>
              <a:miter lim="800000"/>
              <a:headEnd/>
              <a:tailEnd/>
            </a:ln>
          </p:spPr>
          <p:txBody>
            <a:bodyPr wrap="none" lIns="0" tIns="0" rIns="0" bIns="0">
              <a:spAutoFit/>
            </a:bodyPr>
            <a:lstStyle/>
            <a:p>
              <a:r>
                <a:rPr lang="en-US" sz="2000"/>
                <a:t>90</a:t>
              </a:r>
            </a:p>
          </p:txBody>
        </p:sp>
        <p:sp>
          <p:nvSpPr>
            <p:cNvPr id="110620" name="Text Box 12"/>
            <p:cNvSpPr txBox="1">
              <a:spLocks noChangeArrowheads="1"/>
            </p:cNvSpPr>
            <p:nvPr/>
          </p:nvSpPr>
          <p:spPr bwMode="auto">
            <a:xfrm>
              <a:off x="3943" y="2669"/>
              <a:ext cx="304" cy="234"/>
            </a:xfrm>
            <a:prstGeom prst="rect">
              <a:avLst/>
            </a:prstGeom>
            <a:noFill/>
            <a:ln w="9525">
              <a:noFill/>
              <a:miter lim="800000"/>
              <a:headEnd/>
              <a:tailEnd/>
            </a:ln>
          </p:spPr>
          <p:txBody>
            <a:bodyPr wrap="none" lIns="0" tIns="0" rIns="0" bIns="0">
              <a:spAutoFit/>
            </a:bodyPr>
            <a:lstStyle/>
            <a:p>
              <a:r>
                <a:rPr lang="en-US" sz="2000"/>
                <a:t>180</a:t>
              </a:r>
            </a:p>
          </p:txBody>
        </p:sp>
        <p:sp>
          <p:nvSpPr>
            <p:cNvPr id="110621" name="Text Box 13"/>
            <p:cNvSpPr txBox="1">
              <a:spLocks noChangeArrowheads="1"/>
            </p:cNvSpPr>
            <p:nvPr/>
          </p:nvSpPr>
          <p:spPr bwMode="auto">
            <a:xfrm>
              <a:off x="808" y="2657"/>
              <a:ext cx="101" cy="234"/>
            </a:xfrm>
            <a:prstGeom prst="rect">
              <a:avLst/>
            </a:prstGeom>
            <a:noFill/>
            <a:ln w="9525">
              <a:noFill/>
              <a:miter lim="800000"/>
              <a:headEnd/>
              <a:tailEnd/>
            </a:ln>
          </p:spPr>
          <p:txBody>
            <a:bodyPr wrap="none" lIns="0" tIns="0" rIns="0" bIns="0">
              <a:spAutoFit/>
            </a:bodyPr>
            <a:lstStyle/>
            <a:p>
              <a:r>
                <a:rPr lang="en-US" sz="2000"/>
                <a:t>0</a:t>
              </a:r>
            </a:p>
          </p:txBody>
        </p:sp>
        <p:sp>
          <p:nvSpPr>
            <p:cNvPr id="110622" name="Text Box 16"/>
            <p:cNvSpPr txBox="1">
              <a:spLocks noChangeArrowheads="1"/>
            </p:cNvSpPr>
            <p:nvPr/>
          </p:nvSpPr>
          <p:spPr bwMode="auto">
            <a:xfrm>
              <a:off x="3351" y="1119"/>
              <a:ext cx="811" cy="350"/>
            </a:xfrm>
            <a:prstGeom prst="rect">
              <a:avLst/>
            </a:prstGeom>
            <a:solidFill>
              <a:srgbClr val="0000FF"/>
            </a:solidFill>
            <a:ln w="9525" algn="ctr">
              <a:noFill/>
              <a:miter lim="800000"/>
              <a:headEnd/>
              <a:tailEnd/>
            </a:ln>
          </p:spPr>
          <p:txBody>
            <a:bodyPr wrap="none" tIns="0" bIns="91440">
              <a:spAutoFit/>
            </a:bodyPr>
            <a:lstStyle/>
            <a:p>
              <a:r>
                <a:rPr lang="en-US" sz="2400">
                  <a:solidFill>
                    <a:schemeClr val="bg1"/>
                  </a:solidFill>
                </a:rPr>
                <a:t>Crystal</a:t>
              </a:r>
              <a:endParaRPr lang="en-US" sz="2400" baseline="-25000">
                <a:solidFill>
                  <a:schemeClr val="bg1"/>
                </a:solidFill>
                <a:cs typeface="Times New Roman" pitchFamily="18" charset="0"/>
              </a:endParaRPr>
            </a:p>
          </p:txBody>
        </p:sp>
      </p:grpSp>
      <p:grpSp>
        <p:nvGrpSpPr>
          <p:cNvPr id="4" name="Group 42"/>
          <p:cNvGrpSpPr>
            <a:grpSpLocks/>
          </p:cNvGrpSpPr>
          <p:nvPr/>
        </p:nvGrpSpPr>
        <p:grpSpPr bwMode="auto">
          <a:xfrm>
            <a:off x="19050" y="3810001"/>
            <a:ext cx="4783138" cy="3078163"/>
            <a:chOff x="166" y="2197"/>
            <a:chExt cx="3013" cy="1939"/>
          </a:xfrm>
        </p:grpSpPr>
        <p:grpSp>
          <p:nvGrpSpPr>
            <p:cNvPr id="5" name="Group 20"/>
            <p:cNvGrpSpPr>
              <a:grpSpLocks/>
            </p:cNvGrpSpPr>
            <p:nvPr/>
          </p:nvGrpSpPr>
          <p:grpSpPr bwMode="auto">
            <a:xfrm>
              <a:off x="199" y="2487"/>
              <a:ext cx="2788" cy="1433"/>
              <a:chOff x="880" y="4065"/>
              <a:chExt cx="4358" cy="2449"/>
            </a:xfrm>
          </p:grpSpPr>
          <p:sp>
            <p:nvSpPr>
              <p:cNvPr id="110614" name="Rectangle 21"/>
              <p:cNvSpPr>
                <a:spLocks noChangeArrowheads="1"/>
              </p:cNvSpPr>
              <p:nvPr/>
            </p:nvSpPr>
            <p:spPr bwMode="auto">
              <a:xfrm>
                <a:off x="884" y="4065"/>
                <a:ext cx="4354" cy="2449"/>
              </a:xfrm>
              <a:prstGeom prst="rect">
                <a:avLst/>
              </a:prstGeom>
              <a:solidFill>
                <a:srgbClr val="FFFFFF">
                  <a:alpha val="69019"/>
                </a:srgbClr>
              </a:solidFill>
              <a:ln w="19050">
                <a:solidFill>
                  <a:schemeClr val="tx1"/>
                </a:solidFill>
                <a:miter lim="800000"/>
                <a:headEnd/>
                <a:tailEnd/>
              </a:ln>
            </p:spPr>
            <p:txBody>
              <a:bodyPr wrap="none" anchor="ctr"/>
              <a:lstStyle/>
              <a:p>
                <a:endParaRPr lang="en-US"/>
              </a:p>
            </p:txBody>
          </p:sp>
          <p:sp>
            <p:nvSpPr>
              <p:cNvPr id="110615" name="Freeform 22"/>
              <p:cNvSpPr>
                <a:spLocks/>
              </p:cNvSpPr>
              <p:nvPr/>
            </p:nvSpPr>
            <p:spPr bwMode="auto">
              <a:xfrm>
                <a:off x="880" y="4478"/>
                <a:ext cx="4353" cy="1896"/>
              </a:xfrm>
              <a:custGeom>
                <a:avLst/>
                <a:gdLst>
                  <a:gd name="T0" fmla="*/ 0 w 4353"/>
                  <a:gd name="T1" fmla="*/ 1706 h 1896"/>
                  <a:gd name="T2" fmla="*/ 218 w 4353"/>
                  <a:gd name="T3" fmla="*/ 1575 h 1896"/>
                  <a:gd name="T4" fmla="*/ 424 w 4353"/>
                  <a:gd name="T5" fmla="*/ 1255 h 1896"/>
                  <a:gd name="T6" fmla="*/ 582 w 4353"/>
                  <a:gd name="T7" fmla="*/ 706 h 1896"/>
                  <a:gd name="T8" fmla="*/ 739 w 4353"/>
                  <a:gd name="T9" fmla="*/ 157 h 1896"/>
                  <a:gd name="T10" fmla="*/ 859 w 4353"/>
                  <a:gd name="T11" fmla="*/ 16 h 1896"/>
                  <a:gd name="T12" fmla="*/ 995 w 4353"/>
                  <a:gd name="T13" fmla="*/ 59 h 1896"/>
                  <a:gd name="T14" fmla="*/ 1136 w 4353"/>
                  <a:gd name="T15" fmla="*/ 358 h 1896"/>
                  <a:gd name="T16" fmla="*/ 1321 w 4353"/>
                  <a:gd name="T17" fmla="*/ 842 h 1896"/>
                  <a:gd name="T18" fmla="*/ 1565 w 4353"/>
                  <a:gd name="T19" fmla="*/ 1260 h 1896"/>
                  <a:gd name="T20" fmla="*/ 1984 w 4353"/>
                  <a:gd name="T21" fmla="*/ 1494 h 1896"/>
                  <a:gd name="T22" fmla="*/ 2869 w 4353"/>
                  <a:gd name="T23" fmla="*/ 1722 h 1896"/>
                  <a:gd name="T24" fmla="*/ 3875 w 4353"/>
                  <a:gd name="T25" fmla="*/ 1847 h 1896"/>
                  <a:gd name="T26" fmla="*/ 4353 w 4353"/>
                  <a:gd name="T27" fmla="*/ 1896 h 189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353"/>
                  <a:gd name="T43" fmla="*/ 0 h 1896"/>
                  <a:gd name="T44" fmla="*/ 4353 w 4353"/>
                  <a:gd name="T45" fmla="*/ 1896 h 189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353" h="1896">
                    <a:moveTo>
                      <a:pt x="0" y="1706"/>
                    </a:moveTo>
                    <a:cubicBezTo>
                      <a:pt x="74" y="1678"/>
                      <a:pt x="148" y="1650"/>
                      <a:pt x="218" y="1575"/>
                    </a:cubicBezTo>
                    <a:cubicBezTo>
                      <a:pt x="288" y="1500"/>
                      <a:pt x="363" y="1400"/>
                      <a:pt x="424" y="1255"/>
                    </a:cubicBezTo>
                    <a:cubicBezTo>
                      <a:pt x="485" y="1110"/>
                      <a:pt x="530" y="889"/>
                      <a:pt x="582" y="706"/>
                    </a:cubicBezTo>
                    <a:cubicBezTo>
                      <a:pt x="634" y="523"/>
                      <a:pt x="693" y="272"/>
                      <a:pt x="739" y="157"/>
                    </a:cubicBezTo>
                    <a:cubicBezTo>
                      <a:pt x="785" y="42"/>
                      <a:pt x="816" y="32"/>
                      <a:pt x="859" y="16"/>
                    </a:cubicBezTo>
                    <a:cubicBezTo>
                      <a:pt x="902" y="0"/>
                      <a:pt x="949" y="2"/>
                      <a:pt x="995" y="59"/>
                    </a:cubicBezTo>
                    <a:cubicBezTo>
                      <a:pt x="1041" y="116"/>
                      <a:pt x="1082" y="228"/>
                      <a:pt x="1136" y="358"/>
                    </a:cubicBezTo>
                    <a:cubicBezTo>
                      <a:pt x="1190" y="488"/>
                      <a:pt x="1250" y="692"/>
                      <a:pt x="1321" y="842"/>
                    </a:cubicBezTo>
                    <a:cubicBezTo>
                      <a:pt x="1392" y="992"/>
                      <a:pt x="1454" y="1151"/>
                      <a:pt x="1565" y="1260"/>
                    </a:cubicBezTo>
                    <a:cubicBezTo>
                      <a:pt x="1676" y="1369"/>
                      <a:pt x="1767" y="1417"/>
                      <a:pt x="1984" y="1494"/>
                    </a:cubicBezTo>
                    <a:cubicBezTo>
                      <a:pt x="2201" y="1571"/>
                      <a:pt x="2554" y="1663"/>
                      <a:pt x="2869" y="1722"/>
                    </a:cubicBezTo>
                    <a:cubicBezTo>
                      <a:pt x="3184" y="1781"/>
                      <a:pt x="3628" y="1818"/>
                      <a:pt x="3875" y="1847"/>
                    </a:cubicBezTo>
                    <a:cubicBezTo>
                      <a:pt x="4122" y="1876"/>
                      <a:pt x="4237" y="1886"/>
                      <a:pt x="4353" y="1896"/>
                    </a:cubicBezTo>
                  </a:path>
                </a:pathLst>
              </a:custGeom>
              <a:noFill/>
              <a:ln w="28575">
                <a:solidFill>
                  <a:srgbClr val="009900"/>
                </a:solidFill>
                <a:round/>
                <a:headEnd/>
                <a:tailEnd/>
              </a:ln>
            </p:spPr>
            <p:txBody>
              <a:bodyPr/>
              <a:lstStyle/>
              <a:p>
                <a:endParaRPr lang="en-US"/>
              </a:p>
            </p:txBody>
          </p:sp>
        </p:grpSp>
        <p:sp>
          <p:nvSpPr>
            <p:cNvPr id="110608" name="Text Box 23"/>
            <p:cNvSpPr txBox="1">
              <a:spLocks noChangeArrowheads="1"/>
            </p:cNvSpPr>
            <p:nvPr/>
          </p:nvSpPr>
          <p:spPr bwMode="auto">
            <a:xfrm>
              <a:off x="1541" y="3934"/>
              <a:ext cx="180" cy="194"/>
            </a:xfrm>
            <a:prstGeom prst="rect">
              <a:avLst/>
            </a:prstGeom>
            <a:noFill/>
            <a:ln w="9525">
              <a:noFill/>
              <a:miter lim="800000"/>
              <a:headEnd/>
              <a:tailEnd/>
            </a:ln>
          </p:spPr>
          <p:txBody>
            <a:bodyPr wrap="none" lIns="0" tIns="0" rIns="0" bIns="0">
              <a:spAutoFit/>
            </a:bodyPr>
            <a:lstStyle/>
            <a:p>
              <a:r>
                <a:rPr lang="en-US" sz="2000"/>
                <a:t>90</a:t>
              </a:r>
            </a:p>
          </p:txBody>
        </p:sp>
        <p:sp>
          <p:nvSpPr>
            <p:cNvPr id="110609" name="Text Box 24"/>
            <p:cNvSpPr txBox="1">
              <a:spLocks noChangeArrowheads="1"/>
            </p:cNvSpPr>
            <p:nvPr/>
          </p:nvSpPr>
          <p:spPr bwMode="auto">
            <a:xfrm>
              <a:off x="2909" y="3942"/>
              <a:ext cx="270" cy="194"/>
            </a:xfrm>
            <a:prstGeom prst="rect">
              <a:avLst/>
            </a:prstGeom>
            <a:noFill/>
            <a:ln w="9525">
              <a:noFill/>
              <a:miter lim="800000"/>
              <a:headEnd/>
              <a:tailEnd/>
            </a:ln>
          </p:spPr>
          <p:txBody>
            <a:bodyPr wrap="none" lIns="0" tIns="0" rIns="0" bIns="0">
              <a:spAutoFit/>
            </a:bodyPr>
            <a:lstStyle/>
            <a:p>
              <a:r>
                <a:rPr lang="en-US" sz="2000"/>
                <a:t>180</a:t>
              </a:r>
            </a:p>
          </p:txBody>
        </p:sp>
        <p:sp>
          <p:nvSpPr>
            <p:cNvPr id="110610" name="Text Box 25"/>
            <p:cNvSpPr txBox="1">
              <a:spLocks noChangeArrowheads="1"/>
            </p:cNvSpPr>
            <p:nvPr/>
          </p:nvSpPr>
          <p:spPr bwMode="auto">
            <a:xfrm>
              <a:off x="166" y="3932"/>
              <a:ext cx="90" cy="194"/>
            </a:xfrm>
            <a:prstGeom prst="rect">
              <a:avLst/>
            </a:prstGeom>
            <a:noFill/>
            <a:ln w="9525">
              <a:noFill/>
              <a:miter lim="800000"/>
              <a:headEnd/>
              <a:tailEnd/>
            </a:ln>
          </p:spPr>
          <p:txBody>
            <a:bodyPr wrap="none" lIns="0" tIns="0" rIns="0" bIns="0">
              <a:spAutoFit/>
            </a:bodyPr>
            <a:lstStyle/>
            <a:p>
              <a:r>
                <a:rPr lang="en-US" sz="2000"/>
                <a:t>0</a:t>
              </a:r>
            </a:p>
          </p:txBody>
        </p:sp>
        <p:sp>
          <p:nvSpPr>
            <p:cNvPr id="110611" name="Text Box 26"/>
            <p:cNvSpPr txBox="1">
              <a:spLocks noChangeArrowheads="1"/>
            </p:cNvSpPr>
            <p:nvPr/>
          </p:nvSpPr>
          <p:spPr bwMode="auto">
            <a:xfrm>
              <a:off x="587" y="2197"/>
              <a:ext cx="2036" cy="271"/>
            </a:xfrm>
            <a:prstGeom prst="rect">
              <a:avLst/>
            </a:prstGeom>
            <a:noFill/>
            <a:ln w="9525">
              <a:noFill/>
              <a:miter lim="800000"/>
              <a:headEnd/>
              <a:tailEnd/>
            </a:ln>
          </p:spPr>
          <p:txBody>
            <a:bodyPr wrap="none">
              <a:spAutoFit/>
            </a:bodyPr>
            <a:lstStyle/>
            <a:p>
              <a:r>
                <a:rPr lang="en-US" sz="2200">
                  <a:solidFill>
                    <a:srgbClr val="0000FF"/>
                  </a:solidFill>
                  <a:sym typeface="Symbol" pitchFamily="18" charset="2"/>
                </a:rPr>
                <a:t>Diffraction angle (2)</a:t>
              </a:r>
              <a:r>
                <a:rPr lang="en-US" sz="2200">
                  <a:solidFill>
                    <a:srgbClr val="0000FF"/>
                  </a:solidFill>
                </a:rPr>
                <a:t>  </a:t>
              </a:r>
              <a:r>
                <a:rPr lang="en-US" sz="2200">
                  <a:solidFill>
                    <a:srgbClr val="0000FF"/>
                  </a:solidFill>
                  <a:cs typeface="Times New Roman" pitchFamily="18" charset="0"/>
                </a:rPr>
                <a:t>→</a:t>
              </a:r>
            </a:p>
          </p:txBody>
        </p:sp>
        <p:sp>
          <p:nvSpPr>
            <p:cNvPr id="110612" name="Text Box 27"/>
            <p:cNvSpPr txBox="1">
              <a:spLocks noChangeArrowheads="1"/>
            </p:cNvSpPr>
            <p:nvPr/>
          </p:nvSpPr>
          <p:spPr bwMode="auto">
            <a:xfrm rot="16200000">
              <a:off x="-181" y="2847"/>
              <a:ext cx="1055" cy="271"/>
            </a:xfrm>
            <a:prstGeom prst="rect">
              <a:avLst/>
            </a:prstGeom>
            <a:noFill/>
            <a:ln w="9525">
              <a:noFill/>
              <a:miter lim="800000"/>
              <a:headEnd/>
              <a:tailEnd/>
            </a:ln>
          </p:spPr>
          <p:txBody>
            <a:bodyPr wrap="none">
              <a:spAutoFit/>
            </a:bodyPr>
            <a:lstStyle/>
            <a:p>
              <a:r>
                <a:rPr lang="en-US" sz="2200">
                  <a:solidFill>
                    <a:srgbClr val="0000FF"/>
                  </a:solidFill>
                  <a:sym typeface="Symbol" pitchFamily="18" charset="2"/>
                </a:rPr>
                <a:t>Intensity</a:t>
              </a:r>
              <a:r>
                <a:rPr lang="en-US" sz="2200">
                  <a:solidFill>
                    <a:srgbClr val="0000FF"/>
                  </a:solidFill>
                </a:rPr>
                <a:t>  </a:t>
              </a:r>
              <a:r>
                <a:rPr lang="en-US" sz="2200">
                  <a:solidFill>
                    <a:srgbClr val="0000FF"/>
                  </a:solidFill>
                  <a:cs typeface="Times New Roman" pitchFamily="18" charset="0"/>
                </a:rPr>
                <a:t>→</a:t>
              </a:r>
            </a:p>
          </p:txBody>
        </p:sp>
        <p:sp>
          <p:nvSpPr>
            <p:cNvPr id="110613" name="Text Box 28"/>
            <p:cNvSpPr txBox="1">
              <a:spLocks noChangeArrowheads="1"/>
            </p:cNvSpPr>
            <p:nvPr/>
          </p:nvSpPr>
          <p:spPr bwMode="auto">
            <a:xfrm>
              <a:off x="1189" y="2525"/>
              <a:ext cx="1877" cy="252"/>
            </a:xfrm>
            <a:prstGeom prst="rect">
              <a:avLst/>
            </a:prstGeom>
            <a:solidFill>
              <a:srgbClr val="0000FF"/>
            </a:solidFill>
            <a:ln w="9525" algn="ctr">
              <a:noFill/>
              <a:miter lim="800000"/>
              <a:headEnd/>
              <a:tailEnd/>
            </a:ln>
          </p:spPr>
          <p:txBody>
            <a:bodyPr wrap="none" tIns="0" bIns="91440">
              <a:spAutoFit/>
            </a:bodyPr>
            <a:lstStyle/>
            <a:p>
              <a:r>
                <a:rPr lang="en-US" sz="2000">
                  <a:solidFill>
                    <a:schemeClr val="bg1"/>
                  </a:solidFill>
                </a:rPr>
                <a:t>Liquid / Amorphous solid</a:t>
              </a:r>
              <a:endParaRPr lang="en-US" sz="2000" baseline="-25000">
                <a:solidFill>
                  <a:schemeClr val="bg1"/>
                </a:solidFill>
                <a:cs typeface="Times New Roman" pitchFamily="18" charset="0"/>
              </a:endParaRPr>
            </a:p>
          </p:txBody>
        </p:sp>
      </p:grpSp>
      <p:grpSp>
        <p:nvGrpSpPr>
          <p:cNvPr id="6" name="Group 41"/>
          <p:cNvGrpSpPr>
            <a:grpSpLocks/>
          </p:cNvGrpSpPr>
          <p:nvPr/>
        </p:nvGrpSpPr>
        <p:grpSpPr bwMode="auto">
          <a:xfrm>
            <a:off x="4491039" y="2454276"/>
            <a:ext cx="4722923" cy="2652479"/>
            <a:chOff x="1070" y="4625"/>
            <a:chExt cx="3166" cy="1757"/>
          </a:xfrm>
        </p:grpSpPr>
        <p:grpSp>
          <p:nvGrpSpPr>
            <p:cNvPr id="7" name="Group 31"/>
            <p:cNvGrpSpPr>
              <a:grpSpLocks/>
            </p:cNvGrpSpPr>
            <p:nvPr/>
          </p:nvGrpSpPr>
          <p:grpSpPr bwMode="auto">
            <a:xfrm>
              <a:off x="1102" y="4625"/>
              <a:ext cx="2924" cy="1518"/>
              <a:chOff x="852" y="7024"/>
              <a:chExt cx="4354" cy="2449"/>
            </a:xfrm>
          </p:grpSpPr>
          <p:sp>
            <p:nvSpPr>
              <p:cNvPr id="110605" name="Rectangle 32"/>
              <p:cNvSpPr>
                <a:spLocks noChangeArrowheads="1"/>
              </p:cNvSpPr>
              <p:nvPr/>
            </p:nvSpPr>
            <p:spPr bwMode="auto">
              <a:xfrm>
                <a:off x="852" y="7024"/>
                <a:ext cx="4354" cy="2449"/>
              </a:xfrm>
              <a:prstGeom prst="rect">
                <a:avLst/>
              </a:prstGeom>
              <a:solidFill>
                <a:srgbClr val="FFFFFF">
                  <a:alpha val="69019"/>
                </a:srgbClr>
              </a:solidFill>
              <a:ln w="19050">
                <a:solidFill>
                  <a:schemeClr val="tx1"/>
                </a:solidFill>
                <a:miter lim="800000"/>
                <a:headEnd/>
                <a:tailEnd/>
              </a:ln>
            </p:spPr>
            <p:txBody>
              <a:bodyPr wrap="none" anchor="ctr"/>
              <a:lstStyle/>
              <a:p>
                <a:endParaRPr lang="en-US"/>
              </a:p>
            </p:txBody>
          </p:sp>
          <p:sp>
            <p:nvSpPr>
              <p:cNvPr id="110606" name="Freeform 33"/>
              <p:cNvSpPr>
                <a:spLocks/>
              </p:cNvSpPr>
              <p:nvPr/>
            </p:nvSpPr>
            <p:spPr bwMode="auto">
              <a:xfrm>
                <a:off x="859" y="7102"/>
                <a:ext cx="4341" cy="2174"/>
              </a:xfrm>
              <a:custGeom>
                <a:avLst/>
                <a:gdLst>
                  <a:gd name="T0" fmla="*/ 0 w 4341"/>
                  <a:gd name="T1" fmla="*/ 0 h 2174"/>
                  <a:gd name="T2" fmla="*/ 152 w 4341"/>
                  <a:gd name="T3" fmla="*/ 38 h 2174"/>
                  <a:gd name="T4" fmla="*/ 326 w 4341"/>
                  <a:gd name="T5" fmla="*/ 196 h 2174"/>
                  <a:gd name="T6" fmla="*/ 657 w 4341"/>
                  <a:gd name="T7" fmla="*/ 717 h 2174"/>
                  <a:gd name="T8" fmla="*/ 1228 w 4341"/>
                  <a:gd name="T9" fmla="*/ 1777 h 2174"/>
                  <a:gd name="T10" fmla="*/ 2548 w 4341"/>
                  <a:gd name="T11" fmla="*/ 2103 h 2174"/>
                  <a:gd name="T12" fmla="*/ 4341 w 4341"/>
                  <a:gd name="T13" fmla="*/ 2174 h 2174"/>
                  <a:gd name="T14" fmla="*/ 0 60000 65536"/>
                  <a:gd name="T15" fmla="*/ 0 60000 65536"/>
                  <a:gd name="T16" fmla="*/ 0 60000 65536"/>
                  <a:gd name="T17" fmla="*/ 0 60000 65536"/>
                  <a:gd name="T18" fmla="*/ 0 60000 65536"/>
                  <a:gd name="T19" fmla="*/ 0 60000 65536"/>
                  <a:gd name="T20" fmla="*/ 0 60000 65536"/>
                  <a:gd name="T21" fmla="*/ 0 w 4341"/>
                  <a:gd name="T22" fmla="*/ 0 h 2174"/>
                  <a:gd name="T23" fmla="*/ 4341 w 4341"/>
                  <a:gd name="T24" fmla="*/ 2174 h 21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41" h="2174">
                    <a:moveTo>
                      <a:pt x="0" y="0"/>
                    </a:moveTo>
                    <a:cubicBezTo>
                      <a:pt x="49" y="2"/>
                      <a:pt x="98" y="5"/>
                      <a:pt x="152" y="38"/>
                    </a:cubicBezTo>
                    <a:cubicBezTo>
                      <a:pt x="206" y="71"/>
                      <a:pt x="242" y="83"/>
                      <a:pt x="326" y="196"/>
                    </a:cubicBezTo>
                    <a:cubicBezTo>
                      <a:pt x="410" y="309"/>
                      <a:pt x="507" y="454"/>
                      <a:pt x="657" y="717"/>
                    </a:cubicBezTo>
                    <a:cubicBezTo>
                      <a:pt x="807" y="980"/>
                      <a:pt x="913" y="1546"/>
                      <a:pt x="1228" y="1777"/>
                    </a:cubicBezTo>
                    <a:cubicBezTo>
                      <a:pt x="1543" y="2008"/>
                      <a:pt x="2029" y="2037"/>
                      <a:pt x="2548" y="2103"/>
                    </a:cubicBezTo>
                    <a:cubicBezTo>
                      <a:pt x="3067" y="2169"/>
                      <a:pt x="3704" y="2171"/>
                      <a:pt x="4341" y="2174"/>
                    </a:cubicBezTo>
                  </a:path>
                </a:pathLst>
              </a:custGeom>
              <a:noFill/>
              <a:ln w="28575">
                <a:solidFill>
                  <a:srgbClr val="0000FF"/>
                </a:solidFill>
                <a:round/>
                <a:headEnd/>
                <a:tailEnd/>
              </a:ln>
            </p:spPr>
            <p:txBody>
              <a:bodyPr/>
              <a:lstStyle/>
              <a:p>
                <a:endParaRPr lang="en-US"/>
              </a:p>
            </p:txBody>
          </p:sp>
        </p:grpSp>
        <p:sp>
          <p:nvSpPr>
            <p:cNvPr id="110599" name="Text Box 34"/>
            <p:cNvSpPr txBox="1">
              <a:spLocks noChangeArrowheads="1"/>
            </p:cNvSpPr>
            <p:nvPr/>
          </p:nvSpPr>
          <p:spPr bwMode="auto">
            <a:xfrm>
              <a:off x="2514" y="6167"/>
              <a:ext cx="191" cy="204"/>
            </a:xfrm>
            <a:prstGeom prst="rect">
              <a:avLst/>
            </a:prstGeom>
            <a:noFill/>
            <a:ln w="9525">
              <a:noFill/>
              <a:miter lim="800000"/>
              <a:headEnd/>
              <a:tailEnd/>
            </a:ln>
          </p:spPr>
          <p:txBody>
            <a:bodyPr wrap="none" lIns="0" tIns="0" rIns="0" bIns="0">
              <a:spAutoFit/>
            </a:bodyPr>
            <a:lstStyle/>
            <a:p>
              <a:r>
                <a:rPr lang="en-US" sz="2000"/>
                <a:t>90</a:t>
              </a:r>
            </a:p>
          </p:txBody>
        </p:sp>
        <p:sp>
          <p:nvSpPr>
            <p:cNvPr id="110600" name="Text Box 35"/>
            <p:cNvSpPr txBox="1">
              <a:spLocks noChangeArrowheads="1"/>
            </p:cNvSpPr>
            <p:nvPr/>
          </p:nvSpPr>
          <p:spPr bwMode="auto">
            <a:xfrm>
              <a:off x="3949" y="6178"/>
              <a:ext cx="287" cy="204"/>
            </a:xfrm>
            <a:prstGeom prst="rect">
              <a:avLst/>
            </a:prstGeom>
            <a:noFill/>
            <a:ln w="9525">
              <a:noFill/>
              <a:miter lim="800000"/>
              <a:headEnd/>
              <a:tailEnd/>
            </a:ln>
          </p:spPr>
          <p:txBody>
            <a:bodyPr wrap="none" lIns="0" tIns="0" rIns="0" bIns="0">
              <a:spAutoFit/>
            </a:bodyPr>
            <a:lstStyle/>
            <a:p>
              <a:r>
                <a:rPr lang="en-US" sz="2000"/>
                <a:t>180</a:t>
              </a:r>
            </a:p>
          </p:txBody>
        </p:sp>
        <p:sp>
          <p:nvSpPr>
            <p:cNvPr id="110601" name="Text Box 36"/>
            <p:cNvSpPr txBox="1">
              <a:spLocks noChangeArrowheads="1"/>
            </p:cNvSpPr>
            <p:nvPr/>
          </p:nvSpPr>
          <p:spPr bwMode="auto">
            <a:xfrm>
              <a:off x="1070" y="6166"/>
              <a:ext cx="96" cy="204"/>
            </a:xfrm>
            <a:prstGeom prst="rect">
              <a:avLst/>
            </a:prstGeom>
            <a:noFill/>
            <a:ln w="9525">
              <a:noFill/>
              <a:miter lim="800000"/>
              <a:headEnd/>
              <a:tailEnd/>
            </a:ln>
          </p:spPr>
          <p:txBody>
            <a:bodyPr wrap="none" lIns="0" tIns="0" rIns="0" bIns="0">
              <a:spAutoFit/>
            </a:bodyPr>
            <a:lstStyle/>
            <a:p>
              <a:r>
                <a:rPr lang="en-US" sz="2000"/>
                <a:t>0</a:t>
              </a:r>
            </a:p>
          </p:txBody>
        </p:sp>
        <p:sp>
          <p:nvSpPr>
            <p:cNvPr id="110602" name="Text Box 37"/>
            <p:cNvSpPr txBox="1">
              <a:spLocks noChangeArrowheads="1"/>
            </p:cNvSpPr>
            <p:nvPr/>
          </p:nvSpPr>
          <p:spPr bwMode="auto">
            <a:xfrm>
              <a:off x="2022" y="5414"/>
              <a:ext cx="2166" cy="285"/>
            </a:xfrm>
            <a:prstGeom prst="rect">
              <a:avLst/>
            </a:prstGeom>
            <a:noFill/>
            <a:ln w="9525">
              <a:noFill/>
              <a:miter lim="800000"/>
              <a:headEnd/>
              <a:tailEnd/>
            </a:ln>
          </p:spPr>
          <p:txBody>
            <a:bodyPr wrap="none">
              <a:spAutoFit/>
            </a:bodyPr>
            <a:lstStyle/>
            <a:p>
              <a:r>
                <a:rPr lang="en-US" sz="2200">
                  <a:solidFill>
                    <a:srgbClr val="0000FF"/>
                  </a:solidFill>
                  <a:sym typeface="Symbol" pitchFamily="18" charset="2"/>
                </a:rPr>
                <a:t>Diffraction angle (2)</a:t>
              </a:r>
              <a:r>
                <a:rPr lang="en-US" sz="2200">
                  <a:solidFill>
                    <a:srgbClr val="0000FF"/>
                  </a:solidFill>
                </a:rPr>
                <a:t>  </a:t>
              </a:r>
              <a:r>
                <a:rPr lang="en-US" sz="2200">
                  <a:solidFill>
                    <a:srgbClr val="0000FF"/>
                  </a:solidFill>
                  <a:cs typeface="Times New Roman" pitchFamily="18" charset="0"/>
                </a:rPr>
                <a:t>→</a:t>
              </a:r>
            </a:p>
          </p:txBody>
        </p:sp>
        <p:sp>
          <p:nvSpPr>
            <p:cNvPr id="110603" name="Text Box 38"/>
            <p:cNvSpPr txBox="1">
              <a:spLocks noChangeArrowheads="1"/>
            </p:cNvSpPr>
            <p:nvPr/>
          </p:nvSpPr>
          <p:spPr bwMode="auto">
            <a:xfrm rot="16200000">
              <a:off x="761" y="5291"/>
              <a:ext cx="1110" cy="289"/>
            </a:xfrm>
            <a:prstGeom prst="rect">
              <a:avLst/>
            </a:prstGeom>
            <a:noFill/>
            <a:ln w="9525">
              <a:noFill/>
              <a:miter lim="800000"/>
              <a:headEnd/>
              <a:tailEnd/>
            </a:ln>
          </p:spPr>
          <p:txBody>
            <a:bodyPr wrap="none">
              <a:spAutoFit/>
            </a:bodyPr>
            <a:lstStyle/>
            <a:p>
              <a:r>
                <a:rPr lang="en-US" sz="2200">
                  <a:solidFill>
                    <a:srgbClr val="0000FF"/>
                  </a:solidFill>
                  <a:sym typeface="Symbol" pitchFamily="18" charset="2"/>
                </a:rPr>
                <a:t>Intensity</a:t>
              </a:r>
              <a:r>
                <a:rPr lang="en-US" sz="2200">
                  <a:solidFill>
                    <a:srgbClr val="0000FF"/>
                  </a:solidFill>
                </a:rPr>
                <a:t>  </a:t>
              </a:r>
              <a:r>
                <a:rPr lang="en-US" sz="2200">
                  <a:solidFill>
                    <a:srgbClr val="0000FF"/>
                  </a:solidFill>
                  <a:cs typeface="Times New Roman" pitchFamily="18" charset="0"/>
                </a:rPr>
                <a:t>→</a:t>
              </a:r>
            </a:p>
          </p:txBody>
        </p:sp>
        <p:sp>
          <p:nvSpPr>
            <p:cNvPr id="110604" name="Text Box 39"/>
            <p:cNvSpPr txBox="1">
              <a:spLocks noChangeArrowheads="1"/>
            </p:cNvSpPr>
            <p:nvPr/>
          </p:nvSpPr>
          <p:spPr bwMode="auto">
            <a:xfrm>
              <a:off x="2813" y="4650"/>
              <a:ext cx="1384" cy="265"/>
            </a:xfrm>
            <a:prstGeom prst="rect">
              <a:avLst/>
            </a:prstGeom>
            <a:solidFill>
              <a:srgbClr val="0000FF"/>
            </a:solidFill>
            <a:ln w="9525" algn="ctr">
              <a:noFill/>
              <a:miter lim="800000"/>
              <a:headEnd/>
              <a:tailEnd/>
            </a:ln>
          </p:spPr>
          <p:txBody>
            <a:bodyPr wrap="none" tIns="0" bIns="91440">
              <a:spAutoFit/>
            </a:bodyPr>
            <a:lstStyle/>
            <a:p>
              <a:r>
                <a:rPr lang="en-US" sz="2000">
                  <a:solidFill>
                    <a:schemeClr val="bg1"/>
                  </a:solidFill>
                </a:rPr>
                <a:t>Monoatomic gas</a:t>
              </a:r>
              <a:endParaRPr lang="en-US" sz="2000" baseline="-25000">
                <a:solidFill>
                  <a:schemeClr val="bg1"/>
                </a:solidFill>
                <a:cs typeface="Times New Roman" pitchFamily="18" charset="0"/>
              </a:endParaRPr>
            </a:p>
          </p:txBody>
        </p:sp>
      </p:grpSp>
      <p:sp>
        <p:nvSpPr>
          <p:cNvPr id="110597" name="Text Box 45"/>
          <p:cNvSpPr txBox="1">
            <a:spLocks noChangeArrowheads="1"/>
          </p:cNvSpPr>
          <p:nvPr/>
        </p:nvSpPr>
        <p:spPr bwMode="auto">
          <a:xfrm>
            <a:off x="4829176" y="446089"/>
            <a:ext cx="4791889" cy="707886"/>
          </a:xfrm>
          <a:prstGeom prst="rect">
            <a:avLst/>
          </a:prstGeom>
          <a:solidFill>
            <a:srgbClr val="FFFFFF">
              <a:alpha val="50195"/>
            </a:srgbClr>
          </a:solidFill>
          <a:ln w="9525">
            <a:noFill/>
            <a:miter lim="800000"/>
            <a:headEnd/>
            <a:tailEnd/>
          </a:ln>
        </p:spPr>
        <p:txBody>
          <a:bodyPr wrap="none">
            <a:spAutoFit/>
          </a:bodyPr>
          <a:lstStyle/>
          <a:p>
            <a:pPr algn="ctr"/>
            <a:r>
              <a:rPr lang="en-US" sz="2000">
                <a:solidFill>
                  <a:schemeClr val="hlink"/>
                </a:solidFill>
              </a:rPr>
              <a:t>Schematic of difference between </a:t>
            </a:r>
            <a:br>
              <a:rPr lang="en-US" sz="2000">
                <a:solidFill>
                  <a:schemeClr val="hlink"/>
                </a:solidFill>
              </a:rPr>
            </a:br>
            <a:r>
              <a:rPr lang="en-US" sz="2000">
                <a:solidFill>
                  <a:schemeClr val="hlink"/>
                </a:solidFill>
              </a:rPr>
              <a:t>the diffraction patterns of various phases</a:t>
            </a:r>
          </a:p>
        </p:txBody>
      </p:sp>
    </p:spTree>
    <p:extLst>
      <p:ext uri="{BB962C8B-B14F-4D97-AF65-F5344CB8AC3E}">
        <p14:creationId xmlns:p14="http://schemas.microsoft.com/office/powerpoint/2010/main" val="31038183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Slide Number Placeholder 3"/>
          <p:cNvSpPr>
            <a:spLocks noGrp="1"/>
          </p:cNvSpPr>
          <p:nvPr>
            <p:ph type="sldNum" sz="quarter" idx="12"/>
          </p:nvPr>
        </p:nvSpPr>
        <p:spPr>
          <a:noFill/>
        </p:spPr>
        <p:txBody>
          <a:bodyPr/>
          <a:lstStyle/>
          <a:p>
            <a:pPr defTabSz="838200"/>
            <a:fld id="{E6D7EC5F-D152-4D39-B41F-22581353C165}" type="slidenum">
              <a:rPr lang="en-US"/>
              <a:pPr defTabSz="838200"/>
              <a:t>2</a:t>
            </a:fld>
            <a:endParaRPr lang="en-US"/>
          </a:p>
        </p:txBody>
      </p:sp>
      <p:sp>
        <p:nvSpPr>
          <p:cNvPr id="8198" name="Rectangle 5"/>
          <p:cNvSpPr>
            <a:spLocks noChangeArrowheads="1"/>
          </p:cNvSpPr>
          <p:nvPr/>
        </p:nvSpPr>
        <p:spPr bwMode="auto">
          <a:xfrm>
            <a:off x="0" y="3103563"/>
            <a:ext cx="184731" cy="369332"/>
          </a:xfrm>
          <a:prstGeom prst="rect">
            <a:avLst/>
          </a:prstGeom>
          <a:noFill/>
          <a:ln w="9525" algn="ctr">
            <a:noFill/>
            <a:miter lim="800000"/>
            <a:headEnd/>
            <a:tailEnd/>
          </a:ln>
        </p:spPr>
        <p:txBody>
          <a:bodyPr wrap="none" anchor="ctr">
            <a:spAutoFit/>
          </a:bodyPr>
          <a:lstStyle/>
          <a:p>
            <a:endParaRPr lang="en-IN"/>
          </a:p>
        </p:txBody>
      </p:sp>
      <p:grpSp>
        <p:nvGrpSpPr>
          <p:cNvPr id="2" name="Group 37"/>
          <p:cNvGrpSpPr>
            <a:grpSpLocks/>
          </p:cNvGrpSpPr>
          <p:nvPr/>
        </p:nvGrpSpPr>
        <p:grpSpPr bwMode="auto">
          <a:xfrm>
            <a:off x="438151" y="620714"/>
            <a:ext cx="2242038" cy="2344738"/>
            <a:chOff x="1447" y="391"/>
            <a:chExt cx="1530" cy="1477"/>
          </a:xfrm>
        </p:grpSpPr>
        <p:sp>
          <p:nvSpPr>
            <p:cNvPr id="8222" name="Oval 17"/>
            <p:cNvSpPr>
              <a:spLocks noChangeArrowheads="1"/>
            </p:cNvSpPr>
            <p:nvPr/>
          </p:nvSpPr>
          <p:spPr bwMode="auto">
            <a:xfrm>
              <a:off x="1460" y="391"/>
              <a:ext cx="369" cy="327"/>
            </a:xfrm>
            <a:prstGeom prst="ellipse">
              <a:avLst/>
            </a:prstGeom>
            <a:solidFill>
              <a:schemeClr val="bg1"/>
            </a:solidFill>
            <a:ln w="38100" algn="ctr">
              <a:solidFill>
                <a:schemeClr val="tx1"/>
              </a:solidFill>
              <a:round/>
              <a:headEnd/>
              <a:tailEnd/>
            </a:ln>
          </p:spPr>
          <p:txBody>
            <a:bodyPr anchor="ctr">
              <a:spAutoFit/>
            </a:bodyPr>
            <a:lstStyle/>
            <a:p>
              <a:pPr defTabSz="838200"/>
              <a:endParaRPr lang="en-US">
                <a:solidFill>
                  <a:srgbClr val="FF0000"/>
                </a:solidFill>
              </a:endParaRPr>
            </a:p>
          </p:txBody>
        </p:sp>
        <p:sp>
          <p:nvSpPr>
            <p:cNvPr id="8223" name="Oval 18"/>
            <p:cNvSpPr>
              <a:spLocks noChangeArrowheads="1"/>
            </p:cNvSpPr>
            <p:nvPr/>
          </p:nvSpPr>
          <p:spPr bwMode="auto">
            <a:xfrm>
              <a:off x="1843" y="393"/>
              <a:ext cx="369" cy="327"/>
            </a:xfrm>
            <a:prstGeom prst="ellipse">
              <a:avLst/>
            </a:prstGeom>
            <a:solidFill>
              <a:schemeClr val="bg1"/>
            </a:solidFill>
            <a:ln w="38100" algn="ctr">
              <a:solidFill>
                <a:schemeClr val="tx1"/>
              </a:solidFill>
              <a:round/>
              <a:headEnd/>
              <a:tailEnd/>
            </a:ln>
          </p:spPr>
          <p:txBody>
            <a:bodyPr anchor="ctr">
              <a:spAutoFit/>
            </a:bodyPr>
            <a:lstStyle/>
            <a:p>
              <a:pPr defTabSz="838200"/>
              <a:endParaRPr lang="en-US">
                <a:solidFill>
                  <a:srgbClr val="FF0000"/>
                </a:solidFill>
              </a:endParaRPr>
            </a:p>
          </p:txBody>
        </p:sp>
        <p:sp>
          <p:nvSpPr>
            <p:cNvPr id="8224" name="Oval 19"/>
            <p:cNvSpPr>
              <a:spLocks noChangeArrowheads="1"/>
            </p:cNvSpPr>
            <p:nvPr/>
          </p:nvSpPr>
          <p:spPr bwMode="auto">
            <a:xfrm>
              <a:off x="2212" y="393"/>
              <a:ext cx="369" cy="327"/>
            </a:xfrm>
            <a:prstGeom prst="ellipse">
              <a:avLst/>
            </a:prstGeom>
            <a:solidFill>
              <a:schemeClr val="bg1"/>
            </a:solidFill>
            <a:ln w="38100" algn="ctr">
              <a:solidFill>
                <a:schemeClr val="tx1"/>
              </a:solidFill>
              <a:round/>
              <a:headEnd/>
              <a:tailEnd/>
            </a:ln>
          </p:spPr>
          <p:txBody>
            <a:bodyPr anchor="ctr">
              <a:spAutoFit/>
            </a:bodyPr>
            <a:lstStyle/>
            <a:p>
              <a:pPr defTabSz="838200"/>
              <a:endParaRPr lang="en-US">
                <a:solidFill>
                  <a:srgbClr val="FF0000"/>
                </a:solidFill>
              </a:endParaRPr>
            </a:p>
          </p:txBody>
        </p:sp>
        <p:sp>
          <p:nvSpPr>
            <p:cNvPr id="8225" name="Oval 20"/>
            <p:cNvSpPr>
              <a:spLocks noChangeArrowheads="1"/>
            </p:cNvSpPr>
            <p:nvPr/>
          </p:nvSpPr>
          <p:spPr bwMode="auto">
            <a:xfrm>
              <a:off x="1447" y="774"/>
              <a:ext cx="369" cy="327"/>
            </a:xfrm>
            <a:prstGeom prst="ellipse">
              <a:avLst/>
            </a:prstGeom>
            <a:solidFill>
              <a:schemeClr val="bg1"/>
            </a:solidFill>
            <a:ln w="38100" algn="ctr">
              <a:solidFill>
                <a:schemeClr val="tx1"/>
              </a:solidFill>
              <a:round/>
              <a:headEnd/>
              <a:tailEnd/>
            </a:ln>
          </p:spPr>
          <p:txBody>
            <a:bodyPr anchor="ctr">
              <a:spAutoFit/>
            </a:bodyPr>
            <a:lstStyle/>
            <a:p>
              <a:pPr defTabSz="838200"/>
              <a:endParaRPr lang="en-US">
                <a:solidFill>
                  <a:srgbClr val="FF0000"/>
                </a:solidFill>
              </a:endParaRPr>
            </a:p>
          </p:txBody>
        </p:sp>
        <p:sp>
          <p:nvSpPr>
            <p:cNvPr id="8226" name="Oval 21"/>
            <p:cNvSpPr>
              <a:spLocks noChangeArrowheads="1"/>
            </p:cNvSpPr>
            <p:nvPr/>
          </p:nvSpPr>
          <p:spPr bwMode="auto">
            <a:xfrm>
              <a:off x="1829" y="774"/>
              <a:ext cx="369" cy="327"/>
            </a:xfrm>
            <a:prstGeom prst="ellipse">
              <a:avLst/>
            </a:prstGeom>
            <a:solidFill>
              <a:schemeClr val="bg1"/>
            </a:solidFill>
            <a:ln w="38100" algn="ctr">
              <a:solidFill>
                <a:schemeClr val="tx1"/>
              </a:solidFill>
              <a:round/>
              <a:headEnd/>
              <a:tailEnd/>
            </a:ln>
          </p:spPr>
          <p:txBody>
            <a:bodyPr anchor="ctr">
              <a:spAutoFit/>
            </a:bodyPr>
            <a:lstStyle/>
            <a:p>
              <a:pPr defTabSz="838200"/>
              <a:endParaRPr lang="en-US">
                <a:solidFill>
                  <a:srgbClr val="FF0000"/>
                </a:solidFill>
              </a:endParaRPr>
            </a:p>
          </p:txBody>
        </p:sp>
        <p:sp>
          <p:nvSpPr>
            <p:cNvPr id="8227" name="Oval 22"/>
            <p:cNvSpPr>
              <a:spLocks noChangeArrowheads="1"/>
            </p:cNvSpPr>
            <p:nvPr/>
          </p:nvSpPr>
          <p:spPr bwMode="auto">
            <a:xfrm>
              <a:off x="2212" y="774"/>
              <a:ext cx="369" cy="327"/>
            </a:xfrm>
            <a:prstGeom prst="ellipse">
              <a:avLst/>
            </a:prstGeom>
            <a:solidFill>
              <a:schemeClr val="bg1"/>
            </a:solidFill>
            <a:ln w="38100" algn="ctr">
              <a:solidFill>
                <a:schemeClr val="tx1"/>
              </a:solidFill>
              <a:round/>
              <a:headEnd/>
              <a:tailEnd/>
            </a:ln>
          </p:spPr>
          <p:txBody>
            <a:bodyPr anchor="ctr">
              <a:spAutoFit/>
            </a:bodyPr>
            <a:lstStyle/>
            <a:p>
              <a:pPr defTabSz="838200"/>
              <a:endParaRPr lang="en-US">
                <a:solidFill>
                  <a:srgbClr val="FF0000"/>
                </a:solidFill>
              </a:endParaRPr>
            </a:p>
          </p:txBody>
        </p:sp>
        <p:sp>
          <p:nvSpPr>
            <p:cNvPr id="8228" name="Oval 23"/>
            <p:cNvSpPr>
              <a:spLocks noChangeArrowheads="1"/>
            </p:cNvSpPr>
            <p:nvPr/>
          </p:nvSpPr>
          <p:spPr bwMode="auto">
            <a:xfrm>
              <a:off x="1460" y="1156"/>
              <a:ext cx="369" cy="327"/>
            </a:xfrm>
            <a:prstGeom prst="ellipse">
              <a:avLst/>
            </a:prstGeom>
            <a:solidFill>
              <a:schemeClr val="bg1"/>
            </a:solidFill>
            <a:ln w="38100" algn="ctr">
              <a:solidFill>
                <a:schemeClr val="tx1"/>
              </a:solidFill>
              <a:round/>
              <a:headEnd/>
              <a:tailEnd/>
            </a:ln>
          </p:spPr>
          <p:txBody>
            <a:bodyPr anchor="ctr">
              <a:spAutoFit/>
            </a:bodyPr>
            <a:lstStyle/>
            <a:p>
              <a:pPr defTabSz="838200"/>
              <a:endParaRPr lang="en-US">
                <a:solidFill>
                  <a:srgbClr val="FF0000"/>
                </a:solidFill>
              </a:endParaRPr>
            </a:p>
          </p:txBody>
        </p:sp>
        <p:sp>
          <p:nvSpPr>
            <p:cNvPr id="8229" name="Oval 24"/>
            <p:cNvSpPr>
              <a:spLocks noChangeArrowheads="1"/>
            </p:cNvSpPr>
            <p:nvPr/>
          </p:nvSpPr>
          <p:spPr bwMode="auto">
            <a:xfrm>
              <a:off x="1829" y="1156"/>
              <a:ext cx="369" cy="327"/>
            </a:xfrm>
            <a:prstGeom prst="ellipse">
              <a:avLst/>
            </a:prstGeom>
            <a:solidFill>
              <a:schemeClr val="bg1"/>
            </a:solidFill>
            <a:ln w="38100" algn="ctr">
              <a:solidFill>
                <a:schemeClr val="tx1"/>
              </a:solidFill>
              <a:round/>
              <a:headEnd/>
              <a:tailEnd/>
            </a:ln>
          </p:spPr>
          <p:txBody>
            <a:bodyPr anchor="ctr">
              <a:spAutoFit/>
            </a:bodyPr>
            <a:lstStyle/>
            <a:p>
              <a:pPr defTabSz="838200"/>
              <a:endParaRPr lang="en-US">
                <a:solidFill>
                  <a:srgbClr val="FF0000"/>
                </a:solidFill>
              </a:endParaRPr>
            </a:p>
          </p:txBody>
        </p:sp>
        <p:sp>
          <p:nvSpPr>
            <p:cNvPr id="8230" name="Oval 25"/>
            <p:cNvSpPr>
              <a:spLocks noChangeArrowheads="1"/>
            </p:cNvSpPr>
            <p:nvPr/>
          </p:nvSpPr>
          <p:spPr bwMode="auto">
            <a:xfrm>
              <a:off x="2212" y="1156"/>
              <a:ext cx="369" cy="327"/>
            </a:xfrm>
            <a:prstGeom prst="ellipse">
              <a:avLst/>
            </a:prstGeom>
            <a:solidFill>
              <a:schemeClr val="bg1"/>
            </a:solidFill>
            <a:ln w="38100" algn="ctr">
              <a:solidFill>
                <a:schemeClr val="tx1"/>
              </a:solidFill>
              <a:round/>
              <a:headEnd/>
              <a:tailEnd/>
            </a:ln>
          </p:spPr>
          <p:txBody>
            <a:bodyPr anchor="ctr">
              <a:spAutoFit/>
            </a:bodyPr>
            <a:lstStyle/>
            <a:p>
              <a:pPr defTabSz="838200"/>
              <a:endParaRPr lang="en-US">
                <a:solidFill>
                  <a:srgbClr val="FF0000"/>
                </a:solidFill>
              </a:endParaRPr>
            </a:p>
          </p:txBody>
        </p:sp>
        <p:sp>
          <p:nvSpPr>
            <p:cNvPr id="8231" name="Oval 27"/>
            <p:cNvSpPr>
              <a:spLocks noChangeArrowheads="1"/>
            </p:cNvSpPr>
            <p:nvPr/>
          </p:nvSpPr>
          <p:spPr bwMode="auto">
            <a:xfrm>
              <a:off x="2594" y="393"/>
              <a:ext cx="369" cy="327"/>
            </a:xfrm>
            <a:prstGeom prst="ellipse">
              <a:avLst/>
            </a:prstGeom>
            <a:solidFill>
              <a:schemeClr val="bg1"/>
            </a:solidFill>
            <a:ln w="38100" algn="ctr">
              <a:solidFill>
                <a:schemeClr val="tx1"/>
              </a:solidFill>
              <a:round/>
              <a:headEnd/>
              <a:tailEnd/>
            </a:ln>
          </p:spPr>
          <p:txBody>
            <a:bodyPr anchor="ctr">
              <a:spAutoFit/>
            </a:bodyPr>
            <a:lstStyle/>
            <a:p>
              <a:pPr defTabSz="838200"/>
              <a:endParaRPr lang="en-US">
                <a:solidFill>
                  <a:srgbClr val="FF0000"/>
                </a:solidFill>
              </a:endParaRPr>
            </a:p>
          </p:txBody>
        </p:sp>
        <p:sp>
          <p:nvSpPr>
            <p:cNvPr id="8232" name="Oval 30"/>
            <p:cNvSpPr>
              <a:spLocks noChangeArrowheads="1"/>
            </p:cNvSpPr>
            <p:nvPr/>
          </p:nvSpPr>
          <p:spPr bwMode="auto">
            <a:xfrm>
              <a:off x="2608" y="774"/>
              <a:ext cx="369" cy="327"/>
            </a:xfrm>
            <a:prstGeom prst="ellipse">
              <a:avLst/>
            </a:prstGeom>
            <a:solidFill>
              <a:schemeClr val="bg1"/>
            </a:solidFill>
            <a:ln w="38100" algn="ctr">
              <a:solidFill>
                <a:schemeClr val="tx1"/>
              </a:solidFill>
              <a:round/>
              <a:headEnd/>
              <a:tailEnd/>
            </a:ln>
          </p:spPr>
          <p:txBody>
            <a:bodyPr anchor="ctr">
              <a:spAutoFit/>
            </a:bodyPr>
            <a:lstStyle/>
            <a:p>
              <a:pPr defTabSz="838200"/>
              <a:endParaRPr lang="en-US">
                <a:solidFill>
                  <a:srgbClr val="FF0000"/>
                </a:solidFill>
              </a:endParaRPr>
            </a:p>
          </p:txBody>
        </p:sp>
        <p:sp>
          <p:nvSpPr>
            <p:cNvPr id="8233" name="Oval 31"/>
            <p:cNvSpPr>
              <a:spLocks noChangeArrowheads="1"/>
            </p:cNvSpPr>
            <p:nvPr/>
          </p:nvSpPr>
          <p:spPr bwMode="auto">
            <a:xfrm>
              <a:off x="2212" y="1539"/>
              <a:ext cx="369" cy="327"/>
            </a:xfrm>
            <a:prstGeom prst="ellipse">
              <a:avLst/>
            </a:prstGeom>
            <a:solidFill>
              <a:schemeClr val="bg1"/>
            </a:solidFill>
            <a:ln w="38100" algn="ctr">
              <a:solidFill>
                <a:schemeClr val="tx1"/>
              </a:solidFill>
              <a:round/>
              <a:headEnd/>
              <a:tailEnd/>
            </a:ln>
          </p:spPr>
          <p:txBody>
            <a:bodyPr anchor="ctr">
              <a:spAutoFit/>
            </a:bodyPr>
            <a:lstStyle/>
            <a:p>
              <a:pPr defTabSz="838200"/>
              <a:endParaRPr lang="en-US">
                <a:solidFill>
                  <a:srgbClr val="FF0000"/>
                </a:solidFill>
              </a:endParaRPr>
            </a:p>
          </p:txBody>
        </p:sp>
        <p:sp>
          <p:nvSpPr>
            <p:cNvPr id="8234" name="Oval 32"/>
            <p:cNvSpPr>
              <a:spLocks noChangeArrowheads="1"/>
            </p:cNvSpPr>
            <p:nvPr/>
          </p:nvSpPr>
          <p:spPr bwMode="auto">
            <a:xfrm>
              <a:off x="2594" y="1539"/>
              <a:ext cx="369" cy="327"/>
            </a:xfrm>
            <a:prstGeom prst="ellipse">
              <a:avLst/>
            </a:prstGeom>
            <a:solidFill>
              <a:schemeClr val="bg1"/>
            </a:solidFill>
            <a:ln w="38100" algn="ctr">
              <a:solidFill>
                <a:schemeClr val="tx1"/>
              </a:solidFill>
              <a:round/>
              <a:headEnd/>
              <a:tailEnd/>
            </a:ln>
          </p:spPr>
          <p:txBody>
            <a:bodyPr anchor="ctr">
              <a:spAutoFit/>
            </a:bodyPr>
            <a:lstStyle/>
            <a:p>
              <a:pPr defTabSz="838200"/>
              <a:endParaRPr lang="en-US">
                <a:solidFill>
                  <a:srgbClr val="FF0000"/>
                </a:solidFill>
              </a:endParaRPr>
            </a:p>
          </p:txBody>
        </p:sp>
        <p:sp>
          <p:nvSpPr>
            <p:cNvPr id="8235" name="Oval 33"/>
            <p:cNvSpPr>
              <a:spLocks noChangeArrowheads="1"/>
            </p:cNvSpPr>
            <p:nvPr/>
          </p:nvSpPr>
          <p:spPr bwMode="auto">
            <a:xfrm>
              <a:off x="2594" y="1156"/>
              <a:ext cx="369" cy="327"/>
            </a:xfrm>
            <a:prstGeom prst="ellipse">
              <a:avLst/>
            </a:prstGeom>
            <a:solidFill>
              <a:schemeClr val="bg1"/>
            </a:solidFill>
            <a:ln w="38100" algn="ctr">
              <a:solidFill>
                <a:schemeClr val="tx1"/>
              </a:solidFill>
              <a:round/>
              <a:headEnd/>
              <a:tailEnd/>
            </a:ln>
          </p:spPr>
          <p:txBody>
            <a:bodyPr anchor="ctr">
              <a:spAutoFit/>
            </a:bodyPr>
            <a:lstStyle/>
            <a:p>
              <a:pPr defTabSz="838200"/>
              <a:endParaRPr lang="en-US">
                <a:solidFill>
                  <a:srgbClr val="FF0000"/>
                </a:solidFill>
              </a:endParaRPr>
            </a:p>
          </p:txBody>
        </p:sp>
        <p:sp>
          <p:nvSpPr>
            <p:cNvPr id="8236" name="Oval 34"/>
            <p:cNvSpPr>
              <a:spLocks noChangeArrowheads="1"/>
            </p:cNvSpPr>
            <p:nvPr/>
          </p:nvSpPr>
          <p:spPr bwMode="auto">
            <a:xfrm>
              <a:off x="1447" y="1539"/>
              <a:ext cx="369" cy="327"/>
            </a:xfrm>
            <a:prstGeom prst="ellipse">
              <a:avLst/>
            </a:prstGeom>
            <a:solidFill>
              <a:schemeClr val="bg1"/>
            </a:solidFill>
            <a:ln w="38100" algn="ctr">
              <a:solidFill>
                <a:schemeClr val="tx1"/>
              </a:solidFill>
              <a:round/>
              <a:headEnd/>
              <a:tailEnd/>
            </a:ln>
          </p:spPr>
          <p:txBody>
            <a:bodyPr anchor="ctr">
              <a:spAutoFit/>
            </a:bodyPr>
            <a:lstStyle/>
            <a:p>
              <a:pPr defTabSz="838200"/>
              <a:endParaRPr lang="en-US">
                <a:solidFill>
                  <a:srgbClr val="FF0000"/>
                </a:solidFill>
              </a:endParaRPr>
            </a:p>
          </p:txBody>
        </p:sp>
        <p:sp>
          <p:nvSpPr>
            <p:cNvPr id="8237" name="Oval 35"/>
            <p:cNvSpPr>
              <a:spLocks noChangeArrowheads="1"/>
            </p:cNvSpPr>
            <p:nvPr/>
          </p:nvSpPr>
          <p:spPr bwMode="auto">
            <a:xfrm>
              <a:off x="1829" y="1541"/>
              <a:ext cx="369" cy="327"/>
            </a:xfrm>
            <a:prstGeom prst="ellipse">
              <a:avLst/>
            </a:prstGeom>
            <a:solidFill>
              <a:schemeClr val="bg1"/>
            </a:solidFill>
            <a:ln w="38100" algn="ctr">
              <a:solidFill>
                <a:schemeClr val="tx1"/>
              </a:solidFill>
              <a:round/>
              <a:headEnd/>
              <a:tailEnd/>
            </a:ln>
          </p:spPr>
          <p:txBody>
            <a:bodyPr anchor="ctr">
              <a:spAutoFit/>
            </a:bodyPr>
            <a:lstStyle/>
            <a:p>
              <a:pPr defTabSz="838200"/>
              <a:endParaRPr lang="en-US">
                <a:solidFill>
                  <a:srgbClr val="FF0000"/>
                </a:solidFill>
              </a:endParaRPr>
            </a:p>
          </p:txBody>
        </p:sp>
      </p:grpSp>
      <p:grpSp>
        <p:nvGrpSpPr>
          <p:cNvPr id="3" name="Group 102"/>
          <p:cNvGrpSpPr>
            <a:grpSpLocks/>
          </p:cNvGrpSpPr>
          <p:nvPr/>
        </p:nvGrpSpPr>
        <p:grpSpPr bwMode="auto">
          <a:xfrm>
            <a:off x="6273312" y="696913"/>
            <a:ext cx="2221523" cy="2112963"/>
            <a:chOff x="2307" y="439"/>
            <a:chExt cx="1516" cy="1331"/>
          </a:xfrm>
        </p:grpSpPr>
        <p:sp>
          <p:nvSpPr>
            <p:cNvPr id="8212" name="Oval 39"/>
            <p:cNvSpPr>
              <a:spLocks noChangeArrowheads="1"/>
            </p:cNvSpPr>
            <p:nvPr/>
          </p:nvSpPr>
          <p:spPr bwMode="auto">
            <a:xfrm>
              <a:off x="2881" y="439"/>
              <a:ext cx="369" cy="327"/>
            </a:xfrm>
            <a:prstGeom prst="ellipse">
              <a:avLst/>
            </a:prstGeom>
            <a:solidFill>
              <a:schemeClr val="bg1"/>
            </a:solidFill>
            <a:ln w="38100" algn="ctr">
              <a:solidFill>
                <a:schemeClr val="tx1"/>
              </a:solidFill>
              <a:round/>
              <a:headEnd/>
              <a:tailEnd/>
            </a:ln>
          </p:spPr>
          <p:txBody>
            <a:bodyPr anchor="ctr">
              <a:spAutoFit/>
            </a:bodyPr>
            <a:lstStyle/>
            <a:p>
              <a:pPr defTabSz="838200"/>
              <a:endParaRPr lang="en-US">
                <a:solidFill>
                  <a:srgbClr val="FF0000"/>
                </a:solidFill>
              </a:endParaRPr>
            </a:p>
          </p:txBody>
        </p:sp>
        <p:sp>
          <p:nvSpPr>
            <p:cNvPr id="8213" name="Oval 43"/>
            <p:cNvSpPr>
              <a:spLocks noChangeArrowheads="1"/>
            </p:cNvSpPr>
            <p:nvPr/>
          </p:nvSpPr>
          <p:spPr bwMode="auto">
            <a:xfrm>
              <a:off x="2689" y="774"/>
              <a:ext cx="369" cy="327"/>
            </a:xfrm>
            <a:prstGeom prst="ellipse">
              <a:avLst/>
            </a:prstGeom>
            <a:solidFill>
              <a:schemeClr val="bg1"/>
            </a:solidFill>
            <a:ln w="38100" algn="ctr">
              <a:solidFill>
                <a:schemeClr val="tx1"/>
              </a:solidFill>
              <a:round/>
              <a:headEnd/>
              <a:tailEnd/>
            </a:ln>
          </p:spPr>
          <p:txBody>
            <a:bodyPr anchor="ctr">
              <a:spAutoFit/>
            </a:bodyPr>
            <a:lstStyle/>
            <a:p>
              <a:pPr defTabSz="838200"/>
              <a:endParaRPr lang="en-US">
                <a:solidFill>
                  <a:srgbClr val="FF0000"/>
                </a:solidFill>
              </a:endParaRPr>
            </a:p>
          </p:txBody>
        </p:sp>
        <p:sp>
          <p:nvSpPr>
            <p:cNvPr id="8214" name="Oval 44"/>
            <p:cNvSpPr>
              <a:spLocks noChangeArrowheads="1"/>
            </p:cNvSpPr>
            <p:nvPr/>
          </p:nvSpPr>
          <p:spPr bwMode="auto">
            <a:xfrm>
              <a:off x="3072" y="774"/>
              <a:ext cx="369" cy="327"/>
            </a:xfrm>
            <a:prstGeom prst="ellipse">
              <a:avLst/>
            </a:prstGeom>
            <a:solidFill>
              <a:schemeClr val="bg1"/>
            </a:solidFill>
            <a:ln w="38100" algn="ctr">
              <a:solidFill>
                <a:schemeClr val="tx1"/>
              </a:solidFill>
              <a:round/>
              <a:headEnd/>
              <a:tailEnd/>
            </a:ln>
          </p:spPr>
          <p:txBody>
            <a:bodyPr anchor="ctr">
              <a:spAutoFit/>
            </a:bodyPr>
            <a:lstStyle/>
            <a:p>
              <a:pPr defTabSz="838200"/>
              <a:endParaRPr lang="en-US">
                <a:solidFill>
                  <a:srgbClr val="FF0000"/>
                </a:solidFill>
              </a:endParaRPr>
            </a:p>
          </p:txBody>
        </p:sp>
        <p:sp>
          <p:nvSpPr>
            <p:cNvPr id="8215" name="Oval 45"/>
            <p:cNvSpPr>
              <a:spLocks noChangeArrowheads="1"/>
            </p:cNvSpPr>
            <p:nvPr/>
          </p:nvSpPr>
          <p:spPr bwMode="auto">
            <a:xfrm>
              <a:off x="2499" y="1108"/>
              <a:ext cx="369" cy="327"/>
            </a:xfrm>
            <a:prstGeom prst="ellipse">
              <a:avLst/>
            </a:prstGeom>
            <a:solidFill>
              <a:schemeClr val="bg1"/>
            </a:solidFill>
            <a:ln w="38100" algn="ctr">
              <a:solidFill>
                <a:schemeClr val="tx1"/>
              </a:solidFill>
              <a:round/>
              <a:headEnd/>
              <a:tailEnd/>
            </a:ln>
          </p:spPr>
          <p:txBody>
            <a:bodyPr anchor="ctr">
              <a:spAutoFit/>
            </a:bodyPr>
            <a:lstStyle/>
            <a:p>
              <a:pPr defTabSz="838200"/>
              <a:endParaRPr lang="en-US">
                <a:solidFill>
                  <a:srgbClr val="FF0000"/>
                </a:solidFill>
              </a:endParaRPr>
            </a:p>
          </p:txBody>
        </p:sp>
        <p:sp>
          <p:nvSpPr>
            <p:cNvPr id="8216" name="Oval 46"/>
            <p:cNvSpPr>
              <a:spLocks noChangeArrowheads="1"/>
            </p:cNvSpPr>
            <p:nvPr/>
          </p:nvSpPr>
          <p:spPr bwMode="auto">
            <a:xfrm>
              <a:off x="2881" y="1108"/>
              <a:ext cx="369" cy="327"/>
            </a:xfrm>
            <a:prstGeom prst="ellipse">
              <a:avLst/>
            </a:prstGeom>
            <a:solidFill>
              <a:schemeClr val="bg1"/>
            </a:solidFill>
            <a:ln w="38100" algn="ctr">
              <a:solidFill>
                <a:schemeClr val="tx1"/>
              </a:solidFill>
              <a:round/>
              <a:headEnd/>
              <a:tailEnd/>
            </a:ln>
          </p:spPr>
          <p:txBody>
            <a:bodyPr anchor="ctr">
              <a:spAutoFit/>
            </a:bodyPr>
            <a:lstStyle/>
            <a:p>
              <a:pPr defTabSz="838200"/>
              <a:endParaRPr lang="en-US">
                <a:solidFill>
                  <a:srgbClr val="FF0000"/>
                </a:solidFill>
              </a:endParaRPr>
            </a:p>
          </p:txBody>
        </p:sp>
        <p:sp>
          <p:nvSpPr>
            <p:cNvPr id="8217" name="Oval 50"/>
            <p:cNvSpPr>
              <a:spLocks noChangeArrowheads="1"/>
            </p:cNvSpPr>
            <p:nvPr/>
          </p:nvSpPr>
          <p:spPr bwMode="auto">
            <a:xfrm>
              <a:off x="3072" y="1443"/>
              <a:ext cx="369" cy="327"/>
            </a:xfrm>
            <a:prstGeom prst="ellipse">
              <a:avLst/>
            </a:prstGeom>
            <a:solidFill>
              <a:schemeClr val="bg1"/>
            </a:solidFill>
            <a:ln w="38100" algn="ctr">
              <a:solidFill>
                <a:schemeClr val="tx1"/>
              </a:solidFill>
              <a:round/>
              <a:headEnd/>
              <a:tailEnd/>
            </a:ln>
          </p:spPr>
          <p:txBody>
            <a:bodyPr anchor="ctr">
              <a:spAutoFit/>
            </a:bodyPr>
            <a:lstStyle/>
            <a:p>
              <a:pPr defTabSz="838200"/>
              <a:endParaRPr lang="en-US">
                <a:solidFill>
                  <a:srgbClr val="FF0000"/>
                </a:solidFill>
              </a:endParaRPr>
            </a:p>
          </p:txBody>
        </p:sp>
        <p:sp>
          <p:nvSpPr>
            <p:cNvPr id="8218" name="Oval 51"/>
            <p:cNvSpPr>
              <a:spLocks noChangeArrowheads="1"/>
            </p:cNvSpPr>
            <p:nvPr/>
          </p:nvSpPr>
          <p:spPr bwMode="auto">
            <a:xfrm>
              <a:off x="3454" y="1443"/>
              <a:ext cx="369" cy="327"/>
            </a:xfrm>
            <a:prstGeom prst="ellipse">
              <a:avLst/>
            </a:prstGeom>
            <a:solidFill>
              <a:schemeClr val="bg1"/>
            </a:solidFill>
            <a:ln w="38100" algn="ctr">
              <a:solidFill>
                <a:schemeClr val="tx1"/>
              </a:solidFill>
              <a:round/>
              <a:headEnd/>
              <a:tailEnd/>
            </a:ln>
          </p:spPr>
          <p:txBody>
            <a:bodyPr anchor="ctr">
              <a:spAutoFit/>
            </a:bodyPr>
            <a:lstStyle/>
            <a:p>
              <a:pPr defTabSz="838200"/>
              <a:endParaRPr lang="en-US">
                <a:solidFill>
                  <a:srgbClr val="FF0000"/>
                </a:solidFill>
              </a:endParaRPr>
            </a:p>
          </p:txBody>
        </p:sp>
        <p:sp>
          <p:nvSpPr>
            <p:cNvPr id="8219" name="Oval 52"/>
            <p:cNvSpPr>
              <a:spLocks noChangeArrowheads="1"/>
            </p:cNvSpPr>
            <p:nvPr/>
          </p:nvSpPr>
          <p:spPr bwMode="auto">
            <a:xfrm>
              <a:off x="3263" y="1108"/>
              <a:ext cx="369" cy="327"/>
            </a:xfrm>
            <a:prstGeom prst="ellipse">
              <a:avLst/>
            </a:prstGeom>
            <a:solidFill>
              <a:schemeClr val="bg1"/>
            </a:solidFill>
            <a:ln w="38100" algn="ctr">
              <a:solidFill>
                <a:schemeClr val="tx1"/>
              </a:solidFill>
              <a:round/>
              <a:headEnd/>
              <a:tailEnd/>
            </a:ln>
          </p:spPr>
          <p:txBody>
            <a:bodyPr anchor="ctr">
              <a:spAutoFit/>
            </a:bodyPr>
            <a:lstStyle/>
            <a:p>
              <a:pPr defTabSz="838200"/>
              <a:endParaRPr lang="en-US">
                <a:solidFill>
                  <a:srgbClr val="FF0000"/>
                </a:solidFill>
              </a:endParaRPr>
            </a:p>
          </p:txBody>
        </p:sp>
        <p:sp>
          <p:nvSpPr>
            <p:cNvPr id="8220" name="Oval 53"/>
            <p:cNvSpPr>
              <a:spLocks noChangeArrowheads="1"/>
            </p:cNvSpPr>
            <p:nvPr/>
          </p:nvSpPr>
          <p:spPr bwMode="auto">
            <a:xfrm>
              <a:off x="2307" y="1443"/>
              <a:ext cx="369" cy="327"/>
            </a:xfrm>
            <a:prstGeom prst="ellipse">
              <a:avLst/>
            </a:prstGeom>
            <a:solidFill>
              <a:schemeClr val="bg1"/>
            </a:solidFill>
            <a:ln w="38100" algn="ctr">
              <a:solidFill>
                <a:schemeClr val="tx1"/>
              </a:solidFill>
              <a:round/>
              <a:headEnd/>
              <a:tailEnd/>
            </a:ln>
          </p:spPr>
          <p:txBody>
            <a:bodyPr anchor="ctr">
              <a:spAutoFit/>
            </a:bodyPr>
            <a:lstStyle/>
            <a:p>
              <a:pPr defTabSz="838200"/>
              <a:endParaRPr lang="en-US">
                <a:solidFill>
                  <a:srgbClr val="FF0000"/>
                </a:solidFill>
              </a:endParaRPr>
            </a:p>
          </p:txBody>
        </p:sp>
        <p:sp>
          <p:nvSpPr>
            <p:cNvPr id="8221" name="Oval 54"/>
            <p:cNvSpPr>
              <a:spLocks noChangeArrowheads="1"/>
            </p:cNvSpPr>
            <p:nvPr/>
          </p:nvSpPr>
          <p:spPr bwMode="auto">
            <a:xfrm>
              <a:off x="2689" y="1443"/>
              <a:ext cx="369" cy="327"/>
            </a:xfrm>
            <a:prstGeom prst="ellipse">
              <a:avLst/>
            </a:prstGeom>
            <a:solidFill>
              <a:schemeClr val="bg1"/>
            </a:solidFill>
            <a:ln w="38100" algn="ctr">
              <a:solidFill>
                <a:schemeClr val="tx1"/>
              </a:solidFill>
              <a:round/>
              <a:headEnd/>
              <a:tailEnd/>
            </a:ln>
          </p:spPr>
          <p:txBody>
            <a:bodyPr anchor="ctr">
              <a:spAutoFit/>
            </a:bodyPr>
            <a:lstStyle/>
            <a:p>
              <a:pPr defTabSz="838200"/>
              <a:endParaRPr lang="en-US">
                <a:solidFill>
                  <a:srgbClr val="FF0000"/>
                </a:solidFill>
              </a:endParaRPr>
            </a:p>
          </p:txBody>
        </p:sp>
      </p:grpSp>
      <p:sp>
        <p:nvSpPr>
          <p:cNvPr id="8201" name="Oval 100"/>
          <p:cNvSpPr>
            <a:spLocks noChangeArrowheads="1"/>
          </p:cNvSpPr>
          <p:nvPr/>
        </p:nvSpPr>
        <p:spPr bwMode="auto">
          <a:xfrm>
            <a:off x="2960077" y="3505200"/>
            <a:ext cx="259766" cy="519351"/>
          </a:xfrm>
          <a:prstGeom prst="ellipse">
            <a:avLst/>
          </a:prstGeom>
          <a:noFill/>
          <a:ln w="9525" algn="ctr">
            <a:solidFill>
              <a:srgbClr val="FF0000"/>
            </a:solidFill>
            <a:round/>
            <a:headEnd/>
            <a:tailEnd/>
          </a:ln>
        </p:spPr>
        <p:txBody>
          <a:bodyPr wrap="none" anchor="ctr">
            <a:spAutoFit/>
          </a:bodyPr>
          <a:lstStyle/>
          <a:p>
            <a:endParaRPr lang="en-IN"/>
          </a:p>
        </p:txBody>
      </p:sp>
      <p:sp>
        <p:nvSpPr>
          <p:cNvPr id="8202" name="Oval 101"/>
          <p:cNvSpPr>
            <a:spLocks noChangeArrowheads="1"/>
          </p:cNvSpPr>
          <p:nvPr/>
        </p:nvSpPr>
        <p:spPr bwMode="auto">
          <a:xfrm>
            <a:off x="4360984" y="3505200"/>
            <a:ext cx="259766" cy="519351"/>
          </a:xfrm>
          <a:prstGeom prst="ellipse">
            <a:avLst/>
          </a:prstGeom>
          <a:noFill/>
          <a:ln w="9525" algn="ctr">
            <a:solidFill>
              <a:srgbClr val="FF0000"/>
            </a:solidFill>
            <a:round/>
            <a:headEnd/>
            <a:tailEnd/>
          </a:ln>
        </p:spPr>
        <p:txBody>
          <a:bodyPr wrap="none" anchor="ctr">
            <a:spAutoFit/>
          </a:bodyPr>
          <a:lstStyle/>
          <a:p>
            <a:endParaRPr lang="en-IN"/>
          </a:p>
        </p:txBody>
      </p:sp>
      <p:sp>
        <p:nvSpPr>
          <p:cNvPr id="8203" name="Oval 103"/>
          <p:cNvSpPr>
            <a:spLocks noChangeArrowheads="1"/>
          </p:cNvSpPr>
          <p:nvPr/>
        </p:nvSpPr>
        <p:spPr bwMode="auto">
          <a:xfrm>
            <a:off x="4360984" y="4946650"/>
            <a:ext cx="259766" cy="519351"/>
          </a:xfrm>
          <a:prstGeom prst="ellipse">
            <a:avLst/>
          </a:prstGeom>
          <a:noFill/>
          <a:ln w="9525" algn="ctr">
            <a:solidFill>
              <a:srgbClr val="FF0000"/>
            </a:solidFill>
            <a:round/>
            <a:headEnd/>
            <a:tailEnd/>
          </a:ln>
        </p:spPr>
        <p:txBody>
          <a:bodyPr wrap="none" anchor="ctr">
            <a:spAutoFit/>
          </a:bodyPr>
          <a:lstStyle/>
          <a:p>
            <a:endParaRPr lang="en-IN"/>
          </a:p>
        </p:txBody>
      </p:sp>
      <p:sp>
        <p:nvSpPr>
          <p:cNvPr id="8204" name="Oval 104"/>
          <p:cNvSpPr>
            <a:spLocks noChangeArrowheads="1"/>
          </p:cNvSpPr>
          <p:nvPr/>
        </p:nvSpPr>
        <p:spPr bwMode="auto">
          <a:xfrm>
            <a:off x="2960077" y="4946650"/>
            <a:ext cx="259766" cy="519351"/>
          </a:xfrm>
          <a:prstGeom prst="ellipse">
            <a:avLst/>
          </a:prstGeom>
          <a:noFill/>
          <a:ln w="9525" algn="ctr">
            <a:solidFill>
              <a:srgbClr val="FF0000"/>
            </a:solidFill>
            <a:round/>
            <a:headEnd/>
            <a:tailEnd/>
          </a:ln>
        </p:spPr>
        <p:txBody>
          <a:bodyPr wrap="none" anchor="ctr">
            <a:spAutoFit/>
          </a:bodyPr>
          <a:lstStyle/>
          <a:p>
            <a:endParaRPr lang="en-IN"/>
          </a:p>
        </p:txBody>
      </p:sp>
      <p:sp>
        <p:nvSpPr>
          <p:cNvPr id="8205" name="Text Box 107"/>
          <p:cNvSpPr txBox="1">
            <a:spLocks noChangeArrowheads="1"/>
          </p:cNvSpPr>
          <p:nvPr/>
        </p:nvSpPr>
        <p:spPr bwMode="auto">
          <a:xfrm>
            <a:off x="3171092" y="4035425"/>
            <a:ext cx="902811" cy="369332"/>
          </a:xfrm>
          <a:prstGeom prst="rect">
            <a:avLst/>
          </a:prstGeom>
          <a:noFill/>
          <a:ln w="9525" algn="ctr">
            <a:noFill/>
            <a:miter lim="800000"/>
            <a:headEnd/>
            <a:tailEnd/>
          </a:ln>
        </p:spPr>
        <p:txBody>
          <a:bodyPr wrap="none">
            <a:spAutoFit/>
          </a:bodyPr>
          <a:lstStyle/>
          <a:p>
            <a:pPr defTabSz="838200"/>
            <a:r>
              <a:rPr lang="en-US"/>
              <a:t>Crystal</a:t>
            </a:r>
          </a:p>
        </p:txBody>
      </p:sp>
      <p:sp>
        <p:nvSpPr>
          <p:cNvPr id="8206" name="Text Box 108"/>
          <p:cNvSpPr txBox="1">
            <a:spLocks noChangeArrowheads="1"/>
          </p:cNvSpPr>
          <p:nvPr/>
        </p:nvSpPr>
        <p:spPr bwMode="auto">
          <a:xfrm>
            <a:off x="4642338" y="4035425"/>
            <a:ext cx="902811" cy="369332"/>
          </a:xfrm>
          <a:prstGeom prst="rect">
            <a:avLst/>
          </a:prstGeom>
          <a:noFill/>
          <a:ln w="9525" algn="ctr">
            <a:noFill/>
            <a:miter lim="800000"/>
            <a:headEnd/>
            <a:tailEnd/>
          </a:ln>
        </p:spPr>
        <p:txBody>
          <a:bodyPr wrap="none">
            <a:spAutoFit/>
          </a:bodyPr>
          <a:lstStyle/>
          <a:p>
            <a:pPr defTabSz="838200"/>
            <a:r>
              <a:rPr lang="en-US"/>
              <a:t>Crystal</a:t>
            </a:r>
          </a:p>
        </p:txBody>
      </p:sp>
      <p:sp>
        <p:nvSpPr>
          <p:cNvPr id="8207" name="Text Box 109"/>
          <p:cNvSpPr txBox="1">
            <a:spLocks noChangeArrowheads="1"/>
          </p:cNvSpPr>
          <p:nvPr/>
        </p:nvSpPr>
        <p:spPr bwMode="auto">
          <a:xfrm>
            <a:off x="4642338" y="5507039"/>
            <a:ext cx="902811" cy="369332"/>
          </a:xfrm>
          <a:prstGeom prst="rect">
            <a:avLst/>
          </a:prstGeom>
          <a:noFill/>
          <a:ln w="9525" algn="ctr">
            <a:noFill/>
            <a:miter lim="800000"/>
            <a:headEnd/>
            <a:tailEnd/>
          </a:ln>
        </p:spPr>
        <p:txBody>
          <a:bodyPr wrap="none">
            <a:spAutoFit/>
          </a:bodyPr>
          <a:lstStyle/>
          <a:p>
            <a:pPr defTabSz="838200"/>
            <a:r>
              <a:rPr lang="en-US"/>
              <a:t>Crystal</a:t>
            </a:r>
          </a:p>
        </p:txBody>
      </p:sp>
      <p:sp>
        <p:nvSpPr>
          <p:cNvPr id="8208" name="Text Box 110"/>
          <p:cNvSpPr txBox="1">
            <a:spLocks noChangeArrowheads="1"/>
          </p:cNvSpPr>
          <p:nvPr/>
        </p:nvSpPr>
        <p:spPr bwMode="auto">
          <a:xfrm>
            <a:off x="3241431" y="5478464"/>
            <a:ext cx="902811" cy="369332"/>
          </a:xfrm>
          <a:prstGeom prst="rect">
            <a:avLst/>
          </a:prstGeom>
          <a:noFill/>
          <a:ln w="9525" algn="ctr">
            <a:noFill/>
            <a:miter lim="800000"/>
            <a:headEnd/>
            <a:tailEnd/>
          </a:ln>
        </p:spPr>
        <p:txBody>
          <a:bodyPr wrap="none">
            <a:spAutoFit/>
          </a:bodyPr>
          <a:lstStyle/>
          <a:p>
            <a:pPr defTabSz="838200"/>
            <a:r>
              <a:rPr lang="en-US"/>
              <a:t>Crystal</a:t>
            </a:r>
          </a:p>
        </p:txBody>
      </p:sp>
      <p:sp>
        <p:nvSpPr>
          <p:cNvPr id="8209" name="Text Box 111"/>
          <p:cNvSpPr txBox="1">
            <a:spLocks noChangeArrowheads="1"/>
          </p:cNvSpPr>
          <p:nvPr/>
        </p:nvSpPr>
        <p:spPr bwMode="auto">
          <a:xfrm>
            <a:off x="936381" y="3201989"/>
            <a:ext cx="1261884" cy="369332"/>
          </a:xfrm>
          <a:prstGeom prst="rect">
            <a:avLst/>
          </a:prstGeom>
          <a:noFill/>
          <a:ln w="9525" algn="ctr">
            <a:noFill/>
            <a:miter lim="800000"/>
            <a:headEnd/>
            <a:tailEnd/>
          </a:ln>
        </p:spPr>
        <p:txBody>
          <a:bodyPr wrap="none">
            <a:spAutoFit/>
          </a:bodyPr>
          <a:lstStyle/>
          <a:p>
            <a:pPr defTabSz="838200"/>
            <a:r>
              <a:rPr lang="en-US"/>
              <a:t>Crystalline</a:t>
            </a:r>
          </a:p>
        </p:txBody>
      </p:sp>
      <p:sp>
        <p:nvSpPr>
          <p:cNvPr id="8210" name="Text Box 112"/>
          <p:cNvSpPr txBox="1">
            <a:spLocks noChangeArrowheads="1"/>
          </p:cNvSpPr>
          <p:nvPr/>
        </p:nvSpPr>
        <p:spPr bwMode="auto">
          <a:xfrm>
            <a:off x="6667501" y="3049589"/>
            <a:ext cx="1454244" cy="369332"/>
          </a:xfrm>
          <a:prstGeom prst="rect">
            <a:avLst/>
          </a:prstGeom>
          <a:noFill/>
          <a:ln w="9525" algn="ctr">
            <a:noFill/>
            <a:miter lim="800000"/>
            <a:headEnd/>
            <a:tailEnd/>
          </a:ln>
        </p:spPr>
        <p:txBody>
          <a:bodyPr wrap="none">
            <a:spAutoFit/>
          </a:bodyPr>
          <a:lstStyle/>
          <a:p>
            <a:pPr defTabSz="838200"/>
            <a:r>
              <a:rPr lang="en-US"/>
              <a:t>Quasicrystal</a:t>
            </a:r>
          </a:p>
        </p:txBody>
      </p:sp>
      <p:sp>
        <p:nvSpPr>
          <p:cNvPr id="8211" name="Text Box 113"/>
          <p:cNvSpPr txBox="1">
            <a:spLocks noChangeArrowheads="1"/>
          </p:cNvSpPr>
          <p:nvPr/>
        </p:nvSpPr>
        <p:spPr bwMode="auto">
          <a:xfrm>
            <a:off x="5622681" y="6161089"/>
            <a:ext cx="1762021" cy="369332"/>
          </a:xfrm>
          <a:prstGeom prst="rect">
            <a:avLst/>
          </a:prstGeom>
          <a:noFill/>
          <a:ln w="9525" algn="ctr">
            <a:noFill/>
            <a:miter lim="800000"/>
            <a:headEnd/>
            <a:tailEnd/>
          </a:ln>
        </p:spPr>
        <p:txBody>
          <a:bodyPr wrap="none">
            <a:spAutoFit/>
          </a:bodyPr>
          <a:lstStyle/>
          <a:p>
            <a:pPr defTabSz="838200"/>
            <a:r>
              <a:rPr lang="en-US"/>
              <a:t>Super structure</a:t>
            </a:r>
          </a:p>
        </p:txBody>
      </p:sp>
    </p:spTree>
    <p:extLst>
      <p:ext uri="{BB962C8B-B14F-4D97-AF65-F5344CB8AC3E}">
        <p14:creationId xmlns:p14="http://schemas.microsoft.com/office/powerpoint/2010/main" val="3135996809"/>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8" name="Slide Number Placeholder 3"/>
          <p:cNvSpPr>
            <a:spLocks noGrp="1"/>
          </p:cNvSpPr>
          <p:nvPr>
            <p:ph type="sldNum" sz="quarter" idx="12"/>
          </p:nvPr>
        </p:nvSpPr>
        <p:spPr/>
        <p:txBody>
          <a:bodyPr/>
          <a:lstStyle/>
          <a:p>
            <a:pPr defTabSz="838200">
              <a:defRPr/>
            </a:pPr>
            <a:fld id="{FD3E518B-2E46-46C8-B618-4977BB78148E}" type="slidenum">
              <a:rPr lang="en-US" smtClean="0"/>
              <a:pPr defTabSz="838200">
                <a:defRPr/>
              </a:pPr>
              <a:t>20</a:t>
            </a:fld>
            <a:endParaRPr lang="en-US" smtClean="0"/>
          </a:p>
        </p:txBody>
      </p:sp>
      <p:sp>
        <p:nvSpPr>
          <p:cNvPr id="1029" name="Rectangle 5"/>
          <p:cNvSpPr>
            <a:spLocks noChangeArrowheads="1"/>
          </p:cNvSpPr>
          <p:nvPr/>
        </p:nvSpPr>
        <p:spPr bwMode="auto">
          <a:xfrm>
            <a:off x="0" y="3103563"/>
            <a:ext cx="184150" cy="369887"/>
          </a:xfrm>
          <a:prstGeom prst="rect">
            <a:avLst/>
          </a:prstGeom>
          <a:noFill/>
          <a:ln w="9525" algn="ctr">
            <a:noFill/>
            <a:miter lim="800000"/>
            <a:headEnd/>
            <a:tailEnd/>
          </a:ln>
        </p:spPr>
        <p:txBody>
          <a:bodyPr wrap="none" anchor="ctr">
            <a:spAutoFit/>
          </a:bodyPr>
          <a:lstStyle/>
          <a:p>
            <a:endParaRPr lang="en-IN"/>
          </a:p>
        </p:txBody>
      </p:sp>
      <p:graphicFrame>
        <p:nvGraphicFramePr>
          <p:cNvPr id="1026" name="Object 9"/>
          <p:cNvGraphicFramePr>
            <a:graphicFrameLocks noChangeAspect="1"/>
          </p:cNvGraphicFramePr>
          <p:nvPr/>
        </p:nvGraphicFramePr>
        <p:xfrm>
          <a:off x="0" y="447675"/>
          <a:ext cx="6353175" cy="5267325"/>
        </p:xfrm>
        <a:graphic>
          <a:graphicData uri="http://schemas.openxmlformats.org/presentationml/2006/ole">
            <mc:AlternateContent xmlns:mc="http://schemas.openxmlformats.org/markup-compatibility/2006">
              <mc:Choice xmlns:v="urn:schemas-microsoft-com:vml" Requires="v">
                <p:oleObj spid="_x0000_s159758" name="Graph" r:id="rId3" imgW="3899520" imgH="2985120" progId="Origin50.Graph">
                  <p:embed/>
                </p:oleObj>
              </mc:Choice>
              <mc:Fallback>
                <p:oleObj name="Graph" r:id="rId3" imgW="3899520" imgH="2985120" progId="Origin50.Grap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47675"/>
                        <a:ext cx="6353175" cy="526732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11"/>
          <p:cNvGraphicFramePr>
            <a:graphicFrameLocks noChangeAspect="1"/>
          </p:cNvGraphicFramePr>
          <p:nvPr/>
        </p:nvGraphicFramePr>
        <p:xfrm>
          <a:off x="4906963" y="1465263"/>
          <a:ext cx="4389437" cy="3640137"/>
        </p:xfrm>
        <a:graphic>
          <a:graphicData uri="http://schemas.openxmlformats.org/presentationml/2006/ole">
            <mc:AlternateContent xmlns:mc="http://schemas.openxmlformats.org/markup-compatibility/2006">
              <mc:Choice xmlns:v="urn:schemas-microsoft-com:vml" Requires="v">
                <p:oleObj spid="_x0000_s159759" name="Graph" r:id="rId5" imgW="3899520" imgH="2985120" progId="Origin50.Graph">
                  <p:embed/>
                </p:oleObj>
              </mc:Choice>
              <mc:Fallback>
                <p:oleObj name="Graph" r:id="rId5" imgW="3899520" imgH="2985120" progId="Origin50.Grap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6963" y="1465263"/>
                        <a:ext cx="4389437" cy="3640137"/>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36533636"/>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ChangeArrowheads="1"/>
          </p:cNvSpPr>
          <p:nvPr/>
        </p:nvSpPr>
        <p:spPr bwMode="auto">
          <a:xfrm>
            <a:off x="709613" y="915989"/>
            <a:ext cx="1593706" cy="400110"/>
          </a:xfrm>
          <a:prstGeom prst="rect">
            <a:avLst/>
          </a:prstGeom>
          <a:solidFill>
            <a:srgbClr val="CCFFFF"/>
          </a:solidFill>
          <a:ln w="9525">
            <a:noFill/>
            <a:miter lim="800000"/>
            <a:headEnd/>
            <a:tailEnd/>
          </a:ln>
        </p:spPr>
        <p:txBody>
          <a:bodyPr wrap="none" anchor="ctr">
            <a:spAutoFit/>
          </a:bodyPr>
          <a:lstStyle/>
          <a:p>
            <a:r>
              <a:rPr lang="en-US" sz="2000">
                <a:solidFill>
                  <a:srgbClr val="FF0066"/>
                </a:solidFill>
              </a:rPr>
              <a:t>Instrumental</a:t>
            </a:r>
          </a:p>
        </p:txBody>
      </p:sp>
      <p:sp>
        <p:nvSpPr>
          <p:cNvPr id="50180" name="Rectangle 3"/>
          <p:cNvSpPr>
            <a:spLocks noChangeArrowheads="1"/>
          </p:cNvSpPr>
          <p:nvPr/>
        </p:nvSpPr>
        <p:spPr bwMode="auto">
          <a:xfrm>
            <a:off x="731838" y="2063751"/>
            <a:ext cx="1838965" cy="400110"/>
          </a:xfrm>
          <a:prstGeom prst="rect">
            <a:avLst/>
          </a:prstGeom>
          <a:solidFill>
            <a:srgbClr val="CCFFFF"/>
          </a:solidFill>
          <a:ln w="9525">
            <a:noFill/>
            <a:miter lim="800000"/>
            <a:headEnd/>
            <a:tailEnd/>
          </a:ln>
        </p:spPr>
        <p:txBody>
          <a:bodyPr wrap="none" anchor="ctr">
            <a:spAutoFit/>
          </a:bodyPr>
          <a:lstStyle/>
          <a:p>
            <a:r>
              <a:rPr lang="en-US" sz="2000">
                <a:solidFill>
                  <a:srgbClr val="FF0066"/>
                </a:solidFill>
              </a:rPr>
              <a:t>Crystallite size</a:t>
            </a:r>
          </a:p>
        </p:txBody>
      </p:sp>
      <p:sp>
        <p:nvSpPr>
          <p:cNvPr id="50181" name="Rectangle 4"/>
          <p:cNvSpPr>
            <a:spLocks noChangeArrowheads="1"/>
          </p:cNvSpPr>
          <p:nvPr/>
        </p:nvSpPr>
        <p:spPr bwMode="auto">
          <a:xfrm>
            <a:off x="714375" y="3033714"/>
            <a:ext cx="854721" cy="400110"/>
          </a:xfrm>
          <a:prstGeom prst="rect">
            <a:avLst/>
          </a:prstGeom>
          <a:solidFill>
            <a:srgbClr val="CCFFFF"/>
          </a:solidFill>
          <a:ln w="9525">
            <a:noFill/>
            <a:miter lim="800000"/>
            <a:headEnd/>
            <a:tailEnd/>
          </a:ln>
        </p:spPr>
        <p:txBody>
          <a:bodyPr wrap="none" anchor="ctr">
            <a:spAutoFit/>
          </a:bodyPr>
          <a:lstStyle/>
          <a:p>
            <a:r>
              <a:rPr lang="en-US" sz="2000">
                <a:solidFill>
                  <a:srgbClr val="FF0066"/>
                </a:solidFill>
              </a:rPr>
              <a:t>Strain</a:t>
            </a:r>
          </a:p>
        </p:txBody>
      </p:sp>
      <p:sp>
        <p:nvSpPr>
          <p:cNvPr id="50182" name="Rectangle 5"/>
          <p:cNvSpPr>
            <a:spLocks noChangeArrowheads="1"/>
          </p:cNvSpPr>
          <p:nvPr/>
        </p:nvSpPr>
        <p:spPr bwMode="auto">
          <a:xfrm>
            <a:off x="711200" y="4014789"/>
            <a:ext cx="1723549" cy="400110"/>
          </a:xfrm>
          <a:prstGeom prst="rect">
            <a:avLst/>
          </a:prstGeom>
          <a:solidFill>
            <a:srgbClr val="CCFFFF"/>
          </a:solidFill>
          <a:ln w="9525">
            <a:noFill/>
            <a:miter lim="800000"/>
            <a:headEnd/>
            <a:tailEnd/>
          </a:ln>
        </p:spPr>
        <p:txBody>
          <a:bodyPr wrap="none" anchor="ctr">
            <a:spAutoFit/>
          </a:bodyPr>
          <a:lstStyle/>
          <a:p>
            <a:r>
              <a:rPr lang="en-US" sz="2000">
                <a:solidFill>
                  <a:srgbClr val="FF0066"/>
                </a:solidFill>
              </a:rPr>
              <a:t>Stacking fault</a:t>
            </a:r>
          </a:p>
        </p:txBody>
      </p:sp>
      <p:sp>
        <p:nvSpPr>
          <p:cNvPr id="50183" name="Text Box 6"/>
          <p:cNvSpPr txBox="1">
            <a:spLocks noChangeArrowheads="1"/>
          </p:cNvSpPr>
          <p:nvPr/>
        </p:nvSpPr>
        <p:spPr bwMode="auto">
          <a:xfrm>
            <a:off x="306388" y="207965"/>
            <a:ext cx="2914580" cy="430887"/>
          </a:xfrm>
          <a:prstGeom prst="rect">
            <a:avLst/>
          </a:prstGeom>
          <a:solidFill>
            <a:srgbClr val="E5FFE5"/>
          </a:solidFill>
          <a:ln w="6350">
            <a:solidFill>
              <a:srgbClr val="CC66FF"/>
            </a:solidFill>
            <a:miter lim="800000"/>
            <a:headEnd/>
            <a:tailEnd/>
          </a:ln>
        </p:spPr>
        <p:txBody>
          <a:bodyPr wrap="none">
            <a:spAutoFit/>
          </a:bodyPr>
          <a:lstStyle/>
          <a:p>
            <a:pPr>
              <a:spcBef>
                <a:spcPct val="50000"/>
              </a:spcBef>
            </a:pPr>
            <a:r>
              <a:rPr lang="en-US" sz="2200">
                <a:solidFill>
                  <a:srgbClr val="003300"/>
                </a:solidFill>
                <a:cs typeface="Times New Roman" pitchFamily="18" charset="0"/>
                <a:sym typeface="Symbol" pitchFamily="18" charset="2"/>
              </a:rPr>
              <a:t>XRD Line Broadening</a:t>
            </a:r>
          </a:p>
        </p:txBody>
      </p:sp>
      <p:sp>
        <p:nvSpPr>
          <p:cNvPr id="50184" name="Rectangle 7"/>
          <p:cNvSpPr>
            <a:spLocks noChangeArrowheads="1"/>
          </p:cNvSpPr>
          <p:nvPr/>
        </p:nvSpPr>
        <p:spPr bwMode="auto">
          <a:xfrm>
            <a:off x="714375" y="4676776"/>
            <a:ext cx="1720343" cy="400110"/>
          </a:xfrm>
          <a:prstGeom prst="rect">
            <a:avLst/>
          </a:prstGeom>
          <a:solidFill>
            <a:srgbClr val="CCFFFF"/>
          </a:solidFill>
          <a:ln w="9525">
            <a:noFill/>
            <a:miter lim="800000"/>
            <a:headEnd/>
            <a:tailEnd/>
          </a:ln>
        </p:spPr>
        <p:txBody>
          <a:bodyPr wrap="none" anchor="ctr">
            <a:spAutoFit/>
          </a:bodyPr>
          <a:lstStyle/>
          <a:p>
            <a:r>
              <a:rPr lang="en-US" sz="2000">
                <a:solidFill>
                  <a:srgbClr val="FF0066"/>
                </a:solidFill>
              </a:rPr>
              <a:t>Other defects</a:t>
            </a:r>
          </a:p>
        </p:txBody>
      </p:sp>
      <p:cxnSp>
        <p:nvCxnSpPr>
          <p:cNvPr id="50185" name="AutoShape 8"/>
          <p:cNvCxnSpPr>
            <a:cxnSpLocks noChangeShapeType="1"/>
            <a:stCxn id="50183" idx="1"/>
            <a:endCxn id="50180" idx="1"/>
          </p:cNvCxnSpPr>
          <p:nvPr/>
        </p:nvCxnSpPr>
        <p:spPr bwMode="auto">
          <a:xfrm rot="10800000" flipH="1" flipV="1">
            <a:off x="306388" y="423408"/>
            <a:ext cx="425450" cy="1840397"/>
          </a:xfrm>
          <a:prstGeom prst="bentConnector3">
            <a:avLst>
              <a:gd name="adj1" fmla="val -53731"/>
            </a:avLst>
          </a:prstGeom>
          <a:noFill/>
          <a:ln w="9525">
            <a:solidFill>
              <a:srgbClr val="0066FF"/>
            </a:solidFill>
            <a:miter lim="800000"/>
            <a:headEnd/>
            <a:tailEnd type="triangle" w="med" len="med"/>
          </a:ln>
        </p:spPr>
      </p:cxnSp>
      <p:cxnSp>
        <p:nvCxnSpPr>
          <p:cNvPr id="50186" name="AutoShape 9"/>
          <p:cNvCxnSpPr>
            <a:cxnSpLocks noChangeShapeType="1"/>
            <a:stCxn id="50183" idx="1"/>
            <a:endCxn id="50181" idx="1"/>
          </p:cNvCxnSpPr>
          <p:nvPr/>
        </p:nvCxnSpPr>
        <p:spPr bwMode="auto">
          <a:xfrm rot="10800000" flipH="1" flipV="1">
            <a:off x="306387" y="423409"/>
            <a:ext cx="407987" cy="2810360"/>
          </a:xfrm>
          <a:prstGeom prst="bentConnector3">
            <a:avLst>
              <a:gd name="adj1" fmla="val -56031"/>
            </a:avLst>
          </a:prstGeom>
          <a:noFill/>
          <a:ln w="9525">
            <a:solidFill>
              <a:srgbClr val="0066FF"/>
            </a:solidFill>
            <a:miter lim="800000"/>
            <a:headEnd/>
            <a:tailEnd type="triangle" w="med" len="med"/>
          </a:ln>
        </p:spPr>
      </p:cxnSp>
      <p:cxnSp>
        <p:nvCxnSpPr>
          <p:cNvPr id="50187" name="AutoShape 10"/>
          <p:cNvCxnSpPr>
            <a:cxnSpLocks noChangeShapeType="1"/>
            <a:stCxn id="50183" idx="1"/>
            <a:endCxn id="50179" idx="1"/>
          </p:cNvCxnSpPr>
          <p:nvPr/>
        </p:nvCxnSpPr>
        <p:spPr bwMode="auto">
          <a:xfrm rot="10800000" flipH="1" flipV="1">
            <a:off x="306387" y="423408"/>
            <a:ext cx="403225" cy="692635"/>
          </a:xfrm>
          <a:prstGeom prst="bentConnector3">
            <a:avLst>
              <a:gd name="adj1" fmla="val -56693"/>
            </a:avLst>
          </a:prstGeom>
          <a:noFill/>
          <a:ln w="9525">
            <a:solidFill>
              <a:srgbClr val="0066FF"/>
            </a:solidFill>
            <a:miter lim="800000"/>
            <a:headEnd/>
            <a:tailEnd type="triangle" w="med" len="med"/>
          </a:ln>
        </p:spPr>
      </p:cxnSp>
      <p:cxnSp>
        <p:nvCxnSpPr>
          <p:cNvPr id="50188" name="AutoShape 11"/>
          <p:cNvCxnSpPr>
            <a:cxnSpLocks noChangeShapeType="1"/>
            <a:stCxn id="50183" idx="1"/>
            <a:endCxn id="50184" idx="1"/>
          </p:cNvCxnSpPr>
          <p:nvPr/>
        </p:nvCxnSpPr>
        <p:spPr bwMode="auto">
          <a:xfrm rot="10800000" flipH="1" flipV="1">
            <a:off x="306387" y="423409"/>
            <a:ext cx="407987" cy="4453422"/>
          </a:xfrm>
          <a:prstGeom prst="bentConnector3">
            <a:avLst>
              <a:gd name="adj1" fmla="val -56031"/>
            </a:avLst>
          </a:prstGeom>
          <a:noFill/>
          <a:ln w="9525">
            <a:solidFill>
              <a:srgbClr val="0066FF"/>
            </a:solidFill>
            <a:miter lim="800000"/>
            <a:headEnd/>
            <a:tailEnd type="triangle" w="med" len="med"/>
          </a:ln>
        </p:spPr>
      </p:cxnSp>
      <p:cxnSp>
        <p:nvCxnSpPr>
          <p:cNvPr id="50189" name="AutoShape 12"/>
          <p:cNvCxnSpPr>
            <a:cxnSpLocks noChangeShapeType="1"/>
            <a:stCxn id="50183" idx="1"/>
            <a:endCxn id="50182" idx="1"/>
          </p:cNvCxnSpPr>
          <p:nvPr/>
        </p:nvCxnSpPr>
        <p:spPr bwMode="auto">
          <a:xfrm rot="10800000" flipH="1" flipV="1">
            <a:off x="306388" y="423408"/>
            <a:ext cx="404812" cy="3791435"/>
          </a:xfrm>
          <a:prstGeom prst="bentConnector3">
            <a:avLst>
              <a:gd name="adj1" fmla="val -56471"/>
            </a:avLst>
          </a:prstGeom>
          <a:noFill/>
          <a:ln w="9525">
            <a:solidFill>
              <a:srgbClr val="0066FF"/>
            </a:solidFill>
            <a:miter lim="800000"/>
            <a:headEnd/>
            <a:tailEnd type="triangle" w="med" len="med"/>
          </a:ln>
        </p:spPr>
      </p:cxnSp>
      <p:sp>
        <p:nvSpPr>
          <p:cNvPr id="50190" name="Text Box 15"/>
          <p:cNvSpPr txBox="1">
            <a:spLocks noChangeArrowheads="1"/>
          </p:cNvSpPr>
          <p:nvPr/>
        </p:nvSpPr>
        <p:spPr bwMode="auto">
          <a:xfrm>
            <a:off x="2581275" y="685800"/>
            <a:ext cx="6334125" cy="1323439"/>
          </a:xfrm>
          <a:prstGeom prst="rect">
            <a:avLst/>
          </a:prstGeom>
          <a:noFill/>
          <a:ln w="9525">
            <a:noFill/>
            <a:miter lim="800000"/>
            <a:headEnd/>
            <a:tailEnd/>
          </a:ln>
        </p:spPr>
        <p:txBody>
          <a:bodyPr wrap="square">
            <a:spAutoFit/>
          </a:bodyPr>
          <a:lstStyle/>
          <a:p>
            <a:pPr algn="l">
              <a:buFont typeface="Symbol" pitchFamily="18" charset="2"/>
              <a:buChar char="·"/>
            </a:pPr>
            <a:r>
              <a:rPr lang="en-US" sz="2000" dirty="0">
                <a:solidFill>
                  <a:srgbClr val="00B050"/>
                </a:solidFill>
              </a:rPr>
              <a:t> Unresolved </a:t>
            </a:r>
            <a:r>
              <a:rPr lang="en-US" sz="2000" dirty="0">
                <a:solidFill>
                  <a:srgbClr val="00B050"/>
                </a:solidFill>
                <a:sym typeface="Symbol" pitchFamily="18" charset="2"/>
              </a:rPr>
              <a:t></a:t>
            </a:r>
            <a:r>
              <a:rPr lang="en-US" sz="2000" baseline="-25000" dirty="0">
                <a:solidFill>
                  <a:srgbClr val="00B050"/>
                </a:solidFill>
                <a:sym typeface="Symbol" pitchFamily="18" charset="2"/>
              </a:rPr>
              <a:t>1</a:t>
            </a:r>
            <a:r>
              <a:rPr lang="en-US" sz="2000" dirty="0">
                <a:solidFill>
                  <a:srgbClr val="00B050"/>
                </a:solidFill>
                <a:sym typeface="Symbol" pitchFamily="18" charset="2"/>
              </a:rPr>
              <a:t> , </a:t>
            </a:r>
            <a:r>
              <a:rPr lang="en-US" sz="2000" baseline="-25000" dirty="0">
                <a:solidFill>
                  <a:srgbClr val="00B050"/>
                </a:solidFill>
                <a:sym typeface="Symbol" pitchFamily="18" charset="2"/>
              </a:rPr>
              <a:t>2</a:t>
            </a:r>
            <a:r>
              <a:rPr lang="en-US" sz="2000" dirty="0">
                <a:solidFill>
                  <a:srgbClr val="00B050"/>
                </a:solidFill>
                <a:sym typeface="Symbol" pitchFamily="18" charset="2"/>
              </a:rPr>
              <a:t> peaks </a:t>
            </a:r>
            <a:br>
              <a:rPr lang="en-US" sz="2000" dirty="0">
                <a:solidFill>
                  <a:srgbClr val="00B050"/>
                </a:solidFill>
                <a:sym typeface="Symbol" pitchFamily="18" charset="2"/>
              </a:rPr>
            </a:br>
            <a:r>
              <a:rPr lang="en-US" sz="2000" dirty="0">
                <a:solidFill>
                  <a:srgbClr val="00B050"/>
                </a:solidFill>
                <a:sym typeface="Symbol" pitchFamily="18" charset="2"/>
              </a:rPr>
              <a:t> Non-</a:t>
            </a:r>
            <a:r>
              <a:rPr lang="en-US" sz="2000" dirty="0" err="1">
                <a:solidFill>
                  <a:srgbClr val="00B050"/>
                </a:solidFill>
                <a:sym typeface="Symbol" pitchFamily="18" charset="2"/>
              </a:rPr>
              <a:t>monochromaticity</a:t>
            </a:r>
            <a:r>
              <a:rPr lang="en-US" sz="2000" dirty="0">
                <a:solidFill>
                  <a:srgbClr val="00B050"/>
                </a:solidFill>
                <a:sym typeface="Symbol" pitchFamily="18" charset="2"/>
              </a:rPr>
              <a:t> of the source (finite width of  peak)</a:t>
            </a:r>
          </a:p>
          <a:p>
            <a:pPr algn="l">
              <a:buFont typeface="Symbol" pitchFamily="18" charset="2"/>
              <a:buChar char="·"/>
            </a:pPr>
            <a:r>
              <a:rPr lang="en-US" sz="2000" dirty="0">
                <a:solidFill>
                  <a:srgbClr val="00B050"/>
                </a:solidFill>
                <a:sym typeface="Symbol" pitchFamily="18" charset="2"/>
              </a:rPr>
              <a:t> Imperfect focusing</a:t>
            </a:r>
          </a:p>
        </p:txBody>
      </p:sp>
      <p:sp>
        <p:nvSpPr>
          <p:cNvPr id="50191" name="Text Box 17"/>
          <p:cNvSpPr txBox="1">
            <a:spLocks noChangeArrowheads="1"/>
          </p:cNvSpPr>
          <p:nvPr/>
        </p:nvSpPr>
        <p:spPr bwMode="auto">
          <a:xfrm>
            <a:off x="2461847" y="2057401"/>
            <a:ext cx="6682153" cy="400110"/>
          </a:xfrm>
          <a:prstGeom prst="rect">
            <a:avLst/>
          </a:prstGeom>
          <a:noFill/>
          <a:ln w="9525">
            <a:noFill/>
            <a:miter lim="800000"/>
            <a:headEnd/>
            <a:tailEnd/>
          </a:ln>
        </p:spPr>
        <p:txBody>
          <a:bodyPr wrap="square">
            <a:spAutoFit/>
          </a:bodyPr>
          <a:lstStyle/>
          <a:p>
            <a:pPr>
              <a:buFont typeface="Symbol" pitchFamily="18" charset="2"/>
              <a:buChar char="·"/>
            </a:pPr>
            <a:r>
              <a:rPr lang="en-US" sz="2000" dirty="0"/>
              <a:t> In the vicinity of </a:t>
            </a:r>
            <a:r>
              <a:rPr lang="en-US" sz="2000" dirty="0">
                <a:sym typeface="Symbol" pitchFamily="18" charset="2"/>
              </a:rPr>
              <a:t></a:t>
            </a:r>
            <a:r>
              <a:rPr lang="en-US" sz="2000" baseline="-25000" dirty="0" smtClean="0">
                <a:sym typeface="Symbol" pitchFamily="18" charset="2"/>
              </a:rPr>
              <a:t>B</a:t>
            </a:r>
            <a:endParaRPr lang="en-US" sz="2000" dirty="0">
              <a:cs typeface="Times New Roman" pitchFamily="18" charset="0"/>
              <a:sym typeface="Symbol" pitchFamily="18" charset="2"/>
            </a:endParaRPr>
          </a:p>
        </p:txBody>
      </p:sp>
      <p:sp>
        <p:nvSpPr>
          <p:cNvPr id="50192" name="Text Box 18"/>
          <p:cNvSpPr txBox="1">
            <a:spLocks noChangeArrowheads="1"/>
          </p:cNvSpPr>
          <p:nvPr/>
        </p:nvSpPr>
        <p:spPr bwMode="auto">
          <a:xfrm>
            <a:off x="2581276" y="3094039"/>
            <a:ext cx="6410325" cy="646331"/>
          </a:xfrm>
          <a:prstGeom prst="rect">
            <a:avLst/>
          </a:prstGeom>
          <a:noFill/>
          <a:ln w="9525">
            <a:noFill/>
            <a:miter lim="800000"/>
            <a:headEnd/>
            <a:tailEnd/>
          </a:ln>
        </p:spPr>
        <p:txBody>
          <a:bodyPr>
            <a:spAutoFit/>
          </a:bodyPr>
          <a:lstStyle/>
          <a:p>
            <a:pPr marL="182563" indent="-182563" algn="l">
              <a:buFont typeface="Symbol" pitchFamily="18" charset="2"/>
              <a:buChar char="·"/>
            </a:pPr>
            <a:r>
              <a:rPr lang="en-US" dirty="0"/>
              <a:t>‘Residual Strain’ arising from dislocations, coherent precipitates etc. leading to broadening</a:t>
            </a:r>
            <a:endParaRPr lang="en-US" dirty="0">
              <a:cs typeface="Times New Roman" pitchFamily="18" charset="0"/>
              <a:sym typeface="Symbol" pitchFamily="18" charset="2"/>
            </a:endParaRPr>
          </a:p>
        </p:txBody>
      </p:sp>
      <p:sp>
        <p:nvSpPr>
          <p:cNvPr id="50193" name="Text Box 19"/>
          <p:cNvSpPr txBox="1">
            <a:spLocks noChangeArrowheads="1"/>
          </p:cNvSpPr>
          <p:nvPr/>
        </p:nvSpPr>
        <p:spPr bwMode="auto">
          <a:xfrm>
            <a:off x="2581276" y="4319589"/>
            <a:ext cx="6410325" cy="369332"/>
          </a:xfrm>
          <a:prstGeom prst="rect">
            <a:avLst/>
          </a:prstGeom>
          <a:noFill/>
          <a:ln w="9525">
            <a:noFill/>
            <a:miter lim="800000"/>
            <a:headEnd/>
            <a:tailEnd/>
          </a:ln>
        </p:spPr>
        <p:txBody>
          <a:bodyPr>
            <a:spAutoFit/>
          </a:bodyPr>
          <a:lstStyle/>
          <a:p>
            <a:pPr marL="182563" indent="-182563">
              <a:buFont typeface="Symbol" pitchFamily="18" charset="2"/>
              <a:buNone/>
            </a:pPr>
            <a:r>
              <a:rPr lang="en-US" i="1" dirty="0">
                <a:cs typeface="Times New Roman" pitchFamily="18" charset="0"/>
                <a:sym typeface="Symbol" pitchFamily="18" charset="2"/>
              </a:rPr>
              <a:t>In principle every defect contributes to some broadening</a:t>
            </a:r>
          </a:p>
        </p:txBody>
      </p:sp>
      <p:sp>
        <p:nvSpPr>
          <p:cNvPr id="50194" name="Text Box 20"/>
          <p:cNvSpPr txBox="1">
            <a:spLocks noChangeArrowheads="1"/>
          </p:cNvSpPr>
          <p:nvPr/>
        </p:nvSpPr>
        <p:spPr bwMode="auto">
          <a:xfrm>
            <a:off x="1176338" y="1293814"/>
            <a:ext cx="372218" cy="369332"/>
          </a:xfrm>
          <a:prstGeom prst="rect">
            <a:avLst/>
          </a:prstGeom>
          <a:noFill/>
          <a:ln w="9525">
            <a:noFill/>
            <a:miter lim="800000"/>
            <a:headEnd/>
            <a:tailEnd/>
          </a:ln>
        </p:spPr>
        <p:txBody>
          <a:bodyPr wrap="none">
            <a:spAutoFit/>
          </a:bodyPr>
          <a:lstStyle/>
          <a:p>
            <a:r>
              <a:rPr lang="en-US"/>
              <a:t>B</a:t>
            </a:r>
            <a:r>
              <a:rPr lang="en-US" baseline="-25000"/>
              <a:t>i</a:t>
            </a:r>
            <a:endParaRPr lang="en-US"/>
          </a:p>
        </p:txBody>
      </p:sp>
      <p:sp>
        <p:nvSpPr>
          <p:cNvPr id="50195" name="Text Box 21"/>
          <p:cNvSpPr txBox="1">
            <a:spLocks noChangeArrowheads="1"/>
          </p:cNvSpPr>
          <p:nvPr/>
        </p:nvSpPr>
        <p:spPr bwMode="auto">
          <a:xfrm>
            <a:off x="1189038" y="2347914"/>
            <a:ext cx="415498" cy="369332"/>
          </a:xfrm>
          <a:prstGeom prst="rect">
            <a:avLst/>
          </a:prstGeom>
          <a:noFill/>
          <a:ln w="9525">
            <a:noFill/>
            <a:miter lim="800000"/>
            <a:headEnd/>
            <a:tailEnd/>
          </a:ln>
        </p:spPr>
        <p:txBody>
          <a:bodyPr wrap="none">
            <a:spAutoFit/>
          </a:bodyPr>
          <a:lstStyle/>
          <a:p>
            <a:r>
              <a:rPr lang="en-US"/>
              <a:t>B</a:t>
            </a:r>
            <a:r>
              <a:rPr lang="en-US" baseline="-25000"/>
              <a:t>c</a:t>
            </a:r>
            <a:endParaRPr lang="en-US"/>
          </a:p>
        </p:txBody>
      </p:sp>
      <p:sp>
        <p:nvSpPr>
          <p:cNvPr id="50196" name="Text Box 22"/>
          <p:cNvSpPr txBox="1">
            <a:spLocks noChangeArrowheads="1"/>
          </p:cNvSpPr>
          <p:nvPr/>
        </p:nvSpPr>
        <p:spPr bwMode="auto">
          <a:xfrm>
            <a:off x="1193800" y="3349627"/>
            <a:ext cx="415498" cy="369332"/>
          </a:xfrm>
          <a:prstGeom prst="rect">
            <a:avLst/>
          </a:prstGeom>
          <a:noFill/>
          <a:ln w="9525">
            <a:noFill/>
            <a:miter lim="800000"/>
            <a:headEnd/>
            <a:tailEnd/>
          </a:ln>
        </p:spPr>
        <p:txBody>
          <a:bodyPr wrap="none">
            <a:spAutoFit/>
          </a:bodyPr>
          <a:lstStyle/>
          <a:p>
            <a:r>
              <a:rPr lang="en-US"/>
              <a:t>B</a:t>
            </a:r>
            <a:r>
              <a:rPr lang="en-US" baseline="-25000"/>
              <a:t>s</a:t>
            </a:r>
            <a:endParaRPr lang="en-US"/>
          </a:p>
        </p:txBody>
      </p:sp>
      <p:graphicFrame>
        <p:nvGraphicFramePr>
          <p:cNvPr id="50178" name="Object 23"/>
          <p:cNvGraphicFramePr>
            <a:graphicFrameLocks noChangeAspect="1"/>
          </p:cNvGraphicFramePr>
          <p:nvPr/>
        </p:nvGraphicFramePr>
        <p:xfrm>
          <a:off x="776289" y="5726113"/>
          <a:ext cx="4425950" cy="457200"/>
        </p:xfrm>
        <a:graphic>
          <a:graphicData uri="http://schemas.openxmlformats.org/presentationml/2006/ole">
            <mc:AlternateContent xmlns:mc="http://schemas.openxmlformats.org/markup-compatibility/2006">
              <mc:Choice xmlns:v="urn:schemas-microsoft-com:vml" Requires="v">
                <p:oleObj spid="_x0000_s160776" name="Equation" r:id="rId3" imgW="2209680" imgH="228600" progId="Equation.3">
                  <p:embed/>
                </p:oleObj>
              </mc:Choice>
              <mc:Fallback>
                <p:oleObj name="Equation" r:id="rId3" imgW="22096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289" y="5726113"/>
                        <a:ext cx="4425950" cy="45720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spTree>
    <p:extLst>
      <p:ext uri="{BB962C8B-B14F-4D97-AF65-F5344CB8AC3E}">
        <p14:creationId xmlns:p14="http://schemas.microsoft.com/office/powerpoint/2010/main" val="4935122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5" descr="a16"/>
          <p:cNvPicPr>
            <a:picLocks noChangeAspect="1" noChangeArrowheads="1"/>
          </p:cNvPicPr>
          <p:nvPr/>
        </p:nvPicPr>
        <p:blipFill>
          <a:blip r:embed="rId3"/>
          <a:srcRect/>
          <a:stretch>
            <a:fillRect/>
          </a:stretch>
        </p:blipFill>
        <p:spPr bwMode="auto">
          <a:xfrm>
            <a:off x="3181350" y="755650"/>
            <a:ext cx="5549900" cy="4451350"/>
          </a:xfrm>
          <a:prstGeom prst="rect">
            <a:avLst/>
          </a:prstGeom>
          <a:noFill/>
          <a:ln w="9525">
            <a:noFill/>
            <a:miter lim="800000"/>
            <a:headEnd/>
            <a:tailEnd/>
          </a:ln>
        </p:spPr>
      </p:pic>
      <p:graphicFrame>
        <p:nvGraphicFramePr>
          <p:cNvPr id="51202" name="Object 6"/>
          <p:cNvGraphicFramePr>
            <a:graphicFrameLocks noChangeAspect="1"/>
          </p:cNvGraphicFramePr>
          <p:nvPr/>
        </p:nvGraphicFramePr>
        <p:xfrm>
          <a:off x="776289" y="5726113"/>
          <a:ext cx="4425950" cy="457200"/>
        </p:xfrm>
        <a:graphic>
          <a:graphicData uri="http://schemas.openxmlformats.org/presentationml/2006/ole">
            <mc:AlternateContent xmlns:mc="http://schemas.openxmlformats.org/markup-compatibility/2006">
              <mc:Choice xmlns:v="urn:schemas-microsoft-com:vml" Requires="v">
                <p:oleObj spid="_x0000_s161800" name="Equation" r:id="rId4" imgW="2209680" imgH="228600" progId="Equation.3">
                  <p:embed/>
                </p:oleObj>
              </mc:Choice>
              <mc:Fallback>
                <p:oleObj name="Equation" r:id="rId4" imgW="220968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289" y="5726113"/>
                        <a:ext cx="4425950" cy="45720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pic>
        <p:nvPicPr>
          <p:cNvPr id="51204" name="Picture 7" descr="a17"/>
          <p:cNvPicPr>
            <a:picLocks noChangeAspect="1" noChangeArrowheads="1"/>
          </p:cNvPicPr>
          <p:nvPr/>
        </p:nvPicPr>
        <p:blipFill>
          <a:blip r:embed="rId6"/>
          <a:srcRect/>
          <a:stretch>
            <a:fillRect/>
          </a:stretch>
        </p:blipFill>
        <p:spPr bwMode="auto">
          <a:xfrm>
            <a:off x="234951" y="708027"/>
            <a:ext cx="2651125" cy="4498975"/>
          </a:xfrm>
          <a:prstGeom prst="rect">
            <a:avLst/>
          </a:prstGeom>
          <a:noFill/>
          <a:ln w="9525">
            <a:noFill/>
            <a:miter lim="800000"/>
            <a:headEnd/>
            <a:tailEnd/>
          </a:ln>
        </p:spPr>
      </p:pic>
    </p:spTree>
    <p:extLst>
      <p:ext uri="{BB962C8B-B14F-4D97-AF65-F5344CB8AC3E}">
        <p14:creationId xmlns:p14="http://schemas.microsoft.com/office/powerpoint/2010/main" val="30753069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2"/>
          </p:nvPr>
        </p:nvSpPr>
        <p:spPr/>
        <p:txBody>
          <a:bodyPr/>
          <a:lstStyle/>
          <a:p>
            <a:pPr defTabSz="838200">
              <a:defRPr/>
            </a:pPr>
            <a:fld id="{24631D32-FF0F-4A0F-883F-9457CD2A2B08}" type="slidenum">
              <a:rPr lang="en-US" smtClean="0"/>
              <a:pPr defTabSz="838200">
                <a:defRPr/>
              </a:pPr>
              <a:t>23</a:t>
            </a:fld>
            <a:endParaRPr lang="en-US" smtClean="0"/>
          </a:p>
        </p:txBody>
      </p:sp>
      <p:sp>
        <p:nvSpPr>
          <p:cNvPr id="99332" name="Rectangle 22"/>
          <p:cNvSpPr>
            <a:spLocks noChangeArrowheads="1"/>
          </p:cNvSpPr>
          <p:nvPr/>
        </p:nvSpPr>
        <p:spPr bwMode="auto">
          <a:xfrm>
            <a:off x="0" y="2746376"/>
            <a:ext cx="4572000" cy="369332"/>
          </a:xfrm>
          <a:prstGeom prst="rect">
            <a:avLst/>
          </a:prstGeom>
          <a:noFill/>
          <a:ln w="9525" algn="ctr">
            <a:noFill/>
            <a:miter lim="800000"/>
            <a:headEnd/>
            <a:tailEnd/>
          </a:ln>
        </p:spPr>
        <p:txBody>
          <a:bodyPr>
            <a:spAutoFit/>
          </a:bodyPr>
          <a:lstStyle/>
          <a:p>
            <a:pPr defTabSz="838200"/>
            <a:r>
              <a:rPr lang="en-US" b="1"/>
              <a:t>The (pseudo-)Voigt function</a:t>
            </a:r>
            <a:r>
              <a:rPr lang="en-US"/>
              <a:t> </a:t>
            </a:r>
          </a:p>
        </p:txBody>
      </p:sp>
      <p:grpSp>
        <p:nvGrpSpPr>
          <p:cNvPr id="2" name="Group 27"/>
          <p:cNvGrpSpPr>
            <a:grpSpLocks/>
          </p:cNvGrpSpPr>
          <p:nvPr/>
        </p:nvGrpSpPr>
        <p:grpSpPr bwMode="auto">
          <a:xfrm>
            <a:off x="4010026" y="2759077"/>
            <a:ext cx="4764088" cy="4098925"/>
            <a:chOff x="1160" y="917"/>
            <a:chExt cx="3961" cy="2965"/>
          </a:xfrm>
        </p:grpSpPr>
        <p:pic>
          <p:nvPicPr>
            <p:cNvPr id="99336" name="Picture 23"/>
            <p:cNvPicPr>
              <a:picLocks noChangeAspect="1" noChangeArrowheads="1"/>
            </p:cNvPicPr>
            <p:nvPr/>
          </p:nvPicPr>
          <p:blipFill>
            <a:blip r:embed="rId2"/>
            <a:srcRect/>
            <a:stretch>
              <a:fillRect/>
            </a:stretch>
          </p:blipFill>
          <p:spPr bwMode="auto">
            <a:xfrm>
              <a:off x="1160" y="917"/>
              <a:ext cx="3961" cy="2006"/>
            </a:xfrm>
            <a:prstGeom prst="rect">
              <a:avLst/>
            </a:prstGeom>
            <a:noFill/>
            <a:ln w="9525" algn="ctr">
              <a:noFill/>
              <a:miter lim="800000"/>
              <a:headEnd/>
              <a:tailEnd/>
            </a:ln>
          </p:spPr>
        </p:pic>
        <p:pic>
          <p:nvPicPr>
            <p:cNvPr id="99337" name="Picture 24"/>
            <p:cNvPicPr>
              <a:picLocks noChangeAspect="1" noChangeArrowheads="1"/>
            </p:cNvPicPr>
            <p:nvPr/>
          </p:nvPicPr>
          <p:blipFill>
            <a:blip r:embed="rId3"/>
            <a:srcRect/>
            <a:stretch>
              <a:fillRect/>
            </a:stretch>
          </p:blipFill>
          <p:spPr bwMode="auto">
            <a:xfrm>
              <a:off x="1160" y="2925"/>
              <a:ext cx="3961" cy="957"/>
            </a:xfrm>
            <a:prstGeom prst="rect">
              <a:avLst/>
            </a:prstGeom>
            <a:noFill/>
            <a:ln w="9525" algn="ctr">
              <a:noFill/>
              <a:miter lim="800000"/>
              <a:headEnd/>
              <a:tailEnd/>
            </a:ln>
          </p:spPr>
        </p:pic>
        <p:sp>
          <p:nvSpPr>
            <p:cNvPr id="99338" name="Rectangle 25"/>
            <p:cNvSpPr>
              <a:spLocks noChangeArrowheads="1"/>
            </p:cNvSpPr>
            <p:nvPr/>
          </p:nvSpPr>
          <p:spPr bwMode="auto">
            <a:xfrm>
              <a:off x="3271" y="1395"/>
              <a:ext cx="1017" cy="267"/>
            </a:xfrm>
            <a:prstGeom prst="rect">
              <a:avLst/>
            </a:prstGeom>
            <a:noFill/>
            <a:ln w="9525" algn="ctr">
              <a:noFill/>
              <a:miter lim="800000"/>
              <a:headEnd/>
              <a:tailEnd/>
            </a:ln>
          </p:spPr>
          <p:txBody>
            <a:bodyPr wrap="none">
              <a:spAutoFit/>
            </a:bodyPr>
            <a:lstStyle/>
            <a:p>
              <a:pPr defTabSz="838200"/>
              <a:r>
                <a:rPr lang="en-US"/>
                <a:t>Gaussian </a:t>
              </a:r>
            </a:p>
          </p:txBody>
        </p:sp>
        <p:sp>
          <p:nvSpPr>
            <p:cNvPr id="99339" name="Rectangle 26"/>
            <p:cNvSpPr>
              <a:spLocks noChangeArrowheads="1"/>
            </p:cNvSpPr>
            <p:nvPr/>
          </p:nvSpPr>
          <p:spPr bwMode="auto">
            <a:xfrm>
              <a:off x="3641" y="2973"/>
              <a:ext cx="1102" cy="267"/>
            </a:xfrm>
            <a:prstGeom prst="rect">
              <a:avLst/>
            </a:prstGeom>
            <a:noFill/>
            <a:ln w="9525" algn="ctr">
              <a:noFill/>
              <a:miter lim="800000"/>
              <a:headEnd/>
              <a:tailEnd/>
            </a:ln>
          </p:spPr>
          <p:txBody>
            <a:bodyPr wrap="none">
              <a:spAutoFit/>
            </a:bodyPr>
            <a:lstStyle/>
            <a:p>
              <a:pPr defTabSz="838200"/>
              <a:r>
                <a:rPr lang="en-US"/>
                <a:t>Lorentzian </a:t>
              </a:r>
            </a:p>
          </p:txBody>
        </p:sp>
      </p:grpSp>
      <p:sp>
        <p:nvSpPr>
          <p:cNvPr id="99334" name="Rectangle 16"/>
          <p:cNvSpPr>
            <a:spLocks noChangeArrowheads="1"/>
          </p:cNvSpPr>
          <p:nvPr/>
        </p:nvSpPr>
        <p:spPr bwMode="auto">
          <a:xfrm>
            <a:off x="1447800" y="457200"/>
            <a:ext cx="5715000" cy="369332"/>
          </a:xfrm>
          <a:prstGeom prst="rect">
            <a:avLst/>
          </a:prstGeom>
          <a:noFill/>
          <a:ln w="9525">
            <a:noFill/>
            <a:miter lim="800000"/>
            <a:headEnd/>
            <a:tailEnd/>
          </a:ln>
        </p:spPr>
        <p:txBody>
          <a:bodyPr>
            <a:spAutoFit/>
          </a:bodyPr>
          <a:lstStyle/>
          <a:p>
            <a:r>
              <a:rPr lang="en-IN" i="1" dirty="0"/>
              <a:t>FWMH</a:t>
            </a:r>
            <a:r>
              <a:rPr lang="en-IN" i="1" baseline="30000" dirty="0"/>
              <a:t>2</a:t>
            </a:r>
            <a:r>
              <a:rPr lang="en-IN" dirty="0"/>
              <a:t> = </a:t>
            </a:r>
            <a:r>
              <a:rPr lang="en-IN" i="1" dirty="0"/>
              <a:t>(U+D</a:t>
            </a:r>
            <a:r>
              <a:rPr lang="en-IN" i="1" baseline="30000" dirty="0"/>
              <a:t>2</a:t>
            </a:r>
            <a:r>
              <a:rPr lang="en-IN" i="1" baseline="-25000" dirty="0"/>
              <a:t>ST)</a:t>
            </a:r>
            <a:r>
              <a:rPr lang="en-IN" i="1" dirty="0"/>
              <a:t>(</a:t>
            </a:r>
            <a:r>
              <a:rPr lang="en-IN" i="1" baseline="-25000" dirty="0"/>
              <a:t> </a:t>
            </a:r>
            <a:r>
              <a:rPr lang="en-IN" i="1" dirty="0"/>
              <a:t>tan</a:t>
            </a:r>
            <a:r>
              <a:rPr lang="en-IN" i="1" baseline="30000" dirty="0"/>
              <a:t>2</a:t>
            </a:r>
            <a:r>
              <a:rPr lang="en-IN" i="1" dirty="0"/>
              <a:t>θ) +V (</a:t>
            </a:r>
            <a:r>
              <a:rPr lang="en-IN" i="1" dirty="0" err="1"/>
              <a:t>tanθ</a:t>
            </a:r>
            <a:r>
              <a:rPr lang="en-IN" i="1" dirty="0"/>
              <a:t>) +W+IG/cos</a:t>
            </a:r>
            <a:r>
              <a:rPr lang="en-IN" i="1" baseline="30000" dirty="0"/>
              <a:t>2</a:t>
            </a:r>
            <a:r>
              <a:rPr lang="en-IN" i="1" dirty="0"/>
              <a:t>θ</a:t>
            </a:r>
            <a:r>
              <a:rPr lang="en-IN" dirty="0"/>
              <a:t> </a:t>
            </a:r>
            <a:endParaRPr lang="en-US" dirty="0"/>
          </a:p>
        </p:txBody>
      </p:sp>
      <p:sp>
        <p:nvSpPr>
          <p:cNvPr id="99335" name="Rectangle 17"/>
          <p:cNvSpPr>
            <a:spLocks noChangeArrowheads="1"/>
          </p:cNvSpPr>
          <p:nvPr/>
        </p:nvSpPr>
        <p:spPr bwMode="auto">
          <a:xfrm>
            <a:off x="381000" y="1752602"/>
            <a:ext cx="8458200" cy="646331"/>
          </a:xfrm>
          <a:prstGeom prst="rect">
            <a:avLst/>
          </a:prstGeom>
          <a:noFill/>
          <a:ln w="9525">
            <a:noFill/>
            <a:miter lim="800000"/>
            <a:headEnd/>
            <a:tailEnd/>
          </a:ln>
        </p:spPr>
        <p:txBody>
          <a:bodyPr>
            <a:spAutoFit/>
          </a:bodyPr>
          <a:lstStyle/>
          <a:p>
            <a:pPr algn="l"/>
            <a:r>
              <a:rPr lang="en-IN" dirty="0"/>
              <a:t> Where </a:t>
            </a:r>
            <a:r>
              <a:rPr lang="en-IN" i="1" dirty="0"/>
              <a:t>U, V </a:t>
            </a:r>
            <a:r>
              <a:rPr lang="en-IN" dirty="0"/>
              <a:t>and </a:t>
            </a:r>
            <a:r>
              <a:rPr lang="en-IN" i="1" dirty="0"/>
              <a:t>W</a:t>
            </a:r>
            <a:r>
              <a:rPr lang="en-IN" dirty="0"/>
              <a:t> are the usual peak shape parameters, </a:t>
            </a:r>
            <a:r>
              <a:rPr lang="en-IN" i="1" dirty="0"/>
              <a:t>IG</a:t>
            </a:r>
            <a:r>
              <a:rPr lang="en-IN" dirty="0"/>
              <a:t> is a measure of the isotropic size effect, </a:t>
            </a:r>
            <a:r>
              <a:rPr lang="en-IN" i="1" dirty="0"/>
              <a:t>D</a:t>
            </a:r>
            <a:r>
              <a:rPr lang="en-IN" i="1" baseline="-25000" dirty="0"/>
              <a:t>ST </a:t>
            </a:r>
            <a:r>
              <a:rPr lang="en-IN" dirty="0"/>
              <a:t>=coefficient related to strain. </a:t>
            </a:r>
            <a:endParaRPr lang="en-US" dirty="0"/>
          </a:p>
        </p:txBody>
      </p:sp>
    </p:spTree>
    <p:extLst>
      <p:ext uri="{BB962C8B-B14F-4D97-AF65-F5344CB8AC3E}">
        <p14:creationId xmlns:p14="http://schemas.microsoft.com/office/powerpoint/2010/main" val="2093060515"/>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2"/>
          <p:cNvSpPr txBox="1">
            <a:spLocks noChangeArrowheads="1"/>
          </p:cNvSpPr>
          <p:nvPr/>
        </p:nvSpPr>
        <p:spPr bwMode="auto">
          <a:xfrm>
            <a:off x="158750" y="176214"/>
            <a:ext cx="2498376" cy="430887"/>
          </a:xfrm>
          <a:prstGeom prst="rect">
            <a:avLst/>
          </a:prstGeom>
          <a:solidFill>
            <a:srgbClr val="E5FFE5">
              <a:alpha val="50195"/>
            </a:srgbClr>
          </a:solidFill>
          <a:ln w="3175" algn="ctr">
            <a:solidFill>
              <a:srgbClr val="33CC33"/>
            </a:solidFill>
            <a:miter lim="800000"/>
            <a:headEnd/>
            <a:tailEnd/>
          </a:ln>
        </p:spPr>
        <p:txBody>
          <a:bodyPr wrap="none">
            <a:spAutoFit/>
          </a:bodyPr>
          <a:lstStyle/>
          <a:p>
            <a:pPr>
              <a:spcBef>
                <a:spcPct val="50000"/>
              </a:spcBef>
            </a:pPr>
            <a:r>
              <a:rPr lang="en-US" sz="2200"/>
              <a:t>Scherrer’s formula</a:t>
            </a:r>
          </a:p>
        </p:txBody>
      </p:sp>
      <p:graphicFrame>
        <p:nvGraphicFramePr>
          <p:cNvPr id="54274" name="Object 4"/>
          <p:cNvGraphicFramePr>
            <a:graphicFrameLocks noChangeAspect="1"/>
          </p:cNvGraphicFramePr>
          <p:nvPr/>
        </p:nvGraphicFramePr>
        <p:xfrm>
          <a:off x="3124200" y="990600"/>
          <a:ext cx="1958975" cy="863600"/>
        </p:xfrm>
        <a:graphic>
          <a:graphicData uri="http://schemas.openxmlformats.org/presentationml/2006/ole">
            <mc:AlternateContent xmlns:mc="http://schemas.openxmlformats.org/markup-compatibility/2006">
              <mc:Choice xmlns:v="urn:schemas-microsoft-com:vml" Requires="v">
                <p:oleObj spid="_x0000_s162824" name="Equation" r:id="rId3" imgW="977760" imgH="431640" progId="">
                  <p:embed/>
                </p:oleObj>
              </mc:Choice>
              <mc:Fallback>
                <p:oleObj name="Equation" r:id="rId3" imgW="977760" imgH="4316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990600"/>
                        <a:ext cx="1958975" cy="86360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sp>
        <p:nvSpPr>
          <p:cNvPr id="54277" name="Text Box 5"/>
          <p:cNvSpPr txBox="1">
            <a:spLocks noChangeArrowheads="1"/>
          </p:cNvSpPr>
          <p:nvPr/>
        </p:nvSpPr>
        <p:spPr bwMode="auto">
          <a:xfrm>
            <a:off x="1295400" y="3048000"/>
            <a:ext cx="6632521" cy="1446550"/>
          </a:xfrm>
          <a:prstGeom prst="rect">
            <a:avLst/>
          </a:prstGeom>
          <a:solidFill>
            <a:srgbClr val="DEF1F2"/>
          </a:solidFill>
          <a:ln w="9525">
            <a:noFill/>
            <a:miter lim="800000"/>
            <a:headEnd/>
            <a:tailEnd/>
          </a:ln>
        </p:spPr>
        <p:txBody>
          <a:bodyPr wrap="none">
            <a:spAutoFit/>
          </a:bodyPr>
          <a:lstStyle/>
          <a:p>
            <a:pPr algn="l">
              <a:spcBef>
                <a:spcPct val="20000"/>
              </a:spcBef>
              <a:buClr>
                <a:srgbClr val="FF3300"/>
              </a:buClr>
              <a:buFont typeface="Wingdings" pitchFamily="2" charset="2"/>
              <a:buChar char="§"/>
            </a:pPr>
            <a:r>
              <a:rPr lang="en-US" sz="2000" dirty="0">
                <a:sym typeface="Symbol" pitchFamily="18" charset="2"/>
              </a:rPr>
              <a:t>  </a:t>
            </a:r>
            <a:r>
              <a:rPr lang="en-US" sz="2000" dirty="0">
                <a:cs typeface="Times New Roman" pitchFamily="18" charset="0"/>
                <a:sym typeface="Symbol" pitchFamily="18" charset="2"/>
              </a:rPr>
              <a:t>→ Wavelength</a:t>
            </a:r>
          </a:p>
          <a:p>
            <a:pPr algn="l">
              <a:spcBef>
                <a:spcPct val="20000"/>
              </a:spcBef>
              <a:buClr>
                <a:srgbClr val="FF3300"/>
              </a:buClr>
              <a:buFont typeface="Wingdings" pitchFamily="2" charset="2"/>
              <a:buChar char="§"/>
            </a:pPr>
            <a:r>
              <a:rPr lang="en-US" sz="2000" dirty="0">
                <a:cs typeface="Times New Roman" pitchFamily="18" charset="0"/>
                <a:sym typeface="Symbol" pitchFamily="18" charset="2"/>
              </a:rPr>
              <a:t> L →  Average crystallite size </a:t>
            </a:r>
            <a:r>
              <a:rPr lang="en-US" sz="2000" i="1" dirty="0">
                <a:cs typeface="Times New Roman" pitchFamily="18" charset="0"/>
                <a:sym typeface="Symbol" pitchFamily="18" charset="2"/>
              </a:rPr>
              <a:t>( to surface of specimen)</a:t>
            </a:r>
            <a:endParaRPr lang="en-US" sz="2000" dirty="0">
              <a:solidFill>
                <a:srgbClr val="FF3300"/>
              </a:solidFill>
              <a:cs typeface="Times New Roman" pitchFamily="18" charset="0"/>
              <a:sym typeface="Symbol" pitchFamily="18" charset="2"/>
            </a:endParaRPr>
          </a:p>
          <a:p>
            <a:pPr algn="l">
              <a:spcBef>
                <a:spcPct val="20000"/>
              </a:spcBef>
              <a:buClr>
                <a:srgbClr val="FF3300"/>
              </a:buClr>
              <a:buFont typeface="Wingdings" pitchFamily="2" charset="2"/>
              <a:buChar char="§"/>
            </a:pPr>
            <a:r>
              <a:rPr lang="en-US" sz="2000" dirty="0">
                <a:cs typeface="Times New Roman" pitchFamily="18" charset="0"/>
                <a:sym typeface="Symbol" pitchFamily="18" charset="2"/>
              </a:rPr>
              <a:t> k → 0.94 [k  (0.89, 1.39</a:t>
            </a:r>
            <a:r>
              <a:rPr lang="en-US" sz="2000" dirty="0" smtClean="0">
                <a:cs typeface="Times New Roman" pitchFamily="18" charset="0"/>
                <a:sym typeface="Symbol" pitchFamily="18" charset="2"/>
              </a:rPr>
              <a:t>)], only for circular grain</a:t>
            </a:r>
            <a:r>
              <a:rPr lang="en-US" sz="2000" dirty="0">
                <a:cs typeface="Times New Roman" pitchFamily="18" charset="0"/>
                <a:sym typeface="Symbol" pitchFamily="18" charset="2"/>
              </a:rPr>
              <a:t/>
            </a:r>
            <a:br>
              <a:rPr lang="en-US" sz="2000" dirty="0">
                <a:cs typeface="Times New Roman" pitchFamily="18" charset="0"/>
                <a:sym typeface="Symbol" pitchFamily="18" charset="2"/>
              </a:rPr>
            </a:br>
            <a:r>
              <a:rPr lang="en-US" sz="2000" dirty="0">
                <a:cs typeface="Times New Roman" pitchFamily="18" charset="0"/>
                <a:sym typeface="Symbol" pitchFamily="18" charset="2"/>
              </a:rPr>
              <a:t>	~ 1 </a:t>
            </a:r>
            <a:r>
              <a:rPr lang="en-US" sz="2000" i="1" dirty="0">
                <a:cs typeface="Times New Roman" pitchFamily="18" charset="0"/>
                <a:sym typeface="Symbol" pitchFamily="18" charset="2"/>
              </a:rPr>
              <a:t>(the accuracy of the method is only 10%)</a:t>
            </a:r>
            <a:endParaRPr lang="en-US" sz="2000" dirty="0">
              <a:cs typeface="Times New Roman" pitchFamily="18" charset="0"/>
              <a:sym typeface="Symbol" pitchFamily="18" charset="2"/>
            </a:endParaRPr>
          </a:p>
        </p:txBody>
      </p:sp>
      <p:sp>
        <p:nvSpPr>
          <p:cNvPr id="54278" name="Text Box 6"/>
          <p:cNvSpPr txBox="1">
            <a:spLocks noChangeArrowheads="1"/>
          </p:cNvSpPr>
          <p:nvPr/>
        </p:nvSpPr>
        <p:spPr bwMode="auto">
          <a:xfrm>
            <a:off x="2581275" y="176214"/>
            <a:ext cx="4698722" cy="369332"/>
          </a:xfrm>
          <a:prstGeom prst="rect">
            <a:avLst/>
          </a:prstGeom>
          <a:noFill/>
          <a:ln w="9525">
            <a:noFill/>
            <a:miter lim="800000"/>
            <a:headEnd/>
            <a:tailEnd/>
          </a:ln>
        </p:spPr>
        <p:txBody>
          <a:bodyPr wrap="none">
            <a:spAutoFit/>
          </a:bodyPr>
          <a:lstStyle/>
          <a:p>
            <a:r>
              <a:rPr lang="en-US" i="1"/>
              <a:t>For Gaussian line profiles and cubic crystals</a:t>
            </a:r>
          </a:p>
        </p:txBody>
      </p:sp>
    </p:spTree>
    <p:extLst>
      <p:ext uri="{BB962C8B-B14F-4D97-AF65-F5344CB8AC3E}">
        <p14:creationId xmlns:p14="http://schemas.microsoft.com/office/powerpoint/2010/main" val="1474210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7" name="Picture 5" descr="t2c"/>
          <p:cNvPicPr>
            <a:picLocks noChangeAspect="1" noChangeArrowheads="1"/>
          </p:cNvPicPr>
          <p:nvPr/>
        </p:nvPicPr>
        <p:blipFill>
          <a:blip r:embed="rId3"/>
          <a:srcRect/>
          <a:stretch>
            <a:fillRect/>
          </a:stretch>
        </p:blipFill>
        <p:spPr bwMode="auto">
          <a:xfrm>
            <a:off x="4521201" y="2335213"/>
            <a:ext cx="4333875" cy="4348162"/>
          </a:xfrm>
          <a:prstGeom prst="rect">
            <a:avLst/>
          </a:prstGeom>
          <a:noFill/>
          <a:ln w="9525">
            <a:noFill/>
            <a:miter lim="800000"/>
            <a:headEnd/>
            <a:tailEnd/>
          </a:ln>
        </p:spPr>
      </p:pic>
      <p:sp>
        <p:nvSpPr>
          <p:cNvPr id="56328" name="Text Box 6"/>
          <p:cNvSpPr txBox="1">
            <a:spLocks noChangeArrowheads="1"/>
          </p:cNvSpPr>
          <p:nvPr/>
        </p:nvSpPr>
        <p:spPr bwMode="auto">
          <a:xfrm>
            <a:off x="158751" y="176214"/>
            <a:ext cx="7689926" cy="430887"/>
          </a:xfrm>
          <a:prstGeom prst="rect">
            <a:avLst/>
          </a:prstGeom>
          <a:solidFill>
            <a:srgbClr val="E5FFE5">
              <a:alpha val="50195"/>
            </a:srgbClr>
          </a:solidFill>
          <a:ln w="3175" algn="ctr">
            <a:solidFill>
              <a:srgbClr val="33CC33"/>
            </a:solidFill>
            <a:miter lim="800000"/>
            <a:headEnd/>
            <a:tailEnd/>
          </a:ln>
        </p:spPr>
        <p:txBody>
          <a:bodyPr wrap="none">
            <a:spAutoFit/>
          </a:bodyPr>
          <a:lstStyle/>
          <a:p>
            <a:pPr>
              <a:spcBef>
                <a:spcPct val="50000"/>
              </a:spcBef>
            </a:pPr>
            <a:r>
              <a:rPr lang="en-US" sz="2200"/>
              <a:t>Separating crystallite size broadening and strain broadening</a:t>
            </a:r>
          </a:p>
        </p:txBody>
      </p:sp>
      <p:graphicFrame>
        <p:nvGraphicFramePr>
          <p:cNvPr id="56322" name="Object 7"/>
          <p:cNvGraphicFramePr>
            <a:graphicFrameLocks noChangeAspect="1"/>
          </p:cNvGraphicFramePr>
          <p:nvPr/>
        </p:nvGraphicFramePr>
        <p:xfrm>
          <a:off x="225425" y="774700"/>
          <a:ext cx="1550988" cy="457200"/>
        </p:xfrm>
        <a:graphic>
          <a:graphicData uri="http://schemas.openxmlformats.org/presentationml/2006/ole">
            <mc:AlternateContent xmlns:mc="http://schemas.openxmlformats.org/markup-compatibility/2006">
              <mc:Choice xmlns:v="urn:schemas-microsoft-com:vml" Requires="v">
                <p:oleObj spid="_x0000_s163872" name="Equation" r:id="rId4" imgW="774360" imgH="228600" progId="Equation.3">
                  <p:embed/>
                </p:oleObj>
              </mc:Choice>
              <mc:Fallback>
                <p:oleObj name="Equation" r:id="rId4" imgW="77436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425" y="774700"/>
                        <a:ext cx="1550988" cy="45720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graphicFrame>
        <p:nvGraphicFramePr>
          <p:cNvPr id="56323" name="Object 8"/>
          <p:cNvGraphicFramePr>
            <a:graphicFrameLocks noChangeAspect="1"/>
          </p:cNvGraphicFramePr>
          <p:nvPr/>
        </p:nvGraphicFramePr>
        <p:xfrm>
          <a:off x="2581275" y="673100"/>
          <a:ext cx="1830388" cy="863600"/>
        </p:xfrm>
        <a:graphic>
          <a:graphicData uri="http://schemas.openxmlformats.org/presentationml/2006/ole">
            <mc:AlternateContent xmlns:mc="http://schemas.openxmlformats.org/markup-compatibility/2006">
              <mc:Choice xmlns:v="urn:schemas-microsoft-com:vml" Requires="v">
                <p:oleObj spid="_x0000_s163873" name="Equation" r:id="rId6" imgW="914400" imgH="431640" progId="Equation.3">
                  <p:embed/>
                </p:oleObj>
              </mc:Choice>
              <mc:Fallback>
                <p:oleObj name="Equation" r:id="rId6" imgW="914400" imgH="431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1275" y="673100"/>
                        <a:ext cx="1830388" cy="86360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graphicFrame>
        <p:nvGraphicFramePr>
          <p:cNvPr id="56324" name="Object 9"/>
          <p:cNvGraphicFramePr>
            <a:graphicFrameLocks noChangeAspect="1"/>
          </p:cNvGraphicFramePr>
          <p:nvPr/>
        </p:nvGraphicFramePr>
        <p:xfrm>
          <a:off x="4503739" y="839788"/>
          <a:ext cx="1754187" cy="457200"/>
        </p:xfrm>
        <a:graphic>
          <a:graphicData uri="http://schemas.openxmlformats.org/presentationml/2006/ole">
            <mc:AlternateContent xmlns:mc="http://schemas.openxmlformats.org/markup-compatibility/2006">
              <mc:Choice xmlns:v="urn:schemas-microsoft-com:vml" Requires="v">
                <p:oleObj spid="_x0000_s163874" name="Equation" r:id="rId8" imgW="876240" imgH="228600" progId="Equation.3">
                  <p:embed/>
                </p:oleObj>
              </mc:Choice>
              <mc:Fallback>
                <p:oleObj name="Equation" r:id="rId8" imgW="87624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3739" y="839788"/>
                        <a:ext cx="1754187" cy="45720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graphicFrame>
        <p:nvGraphicFramePr>
          <p:cNvPr id="56325" name="Object 10"/>
          <p:cNvGraphicFramePr>
            <a:graphicFrameLocks noChangeAspect="1"/>
          </p:cNvGraphicFramePr>
          <p:nvPr/>
        </p:nvGraphicFramePr>
        <p:xfrm>
          <a:off x="403226" y="2106613"/>
          <a:ext cx="3178175" cy="863600"/>
        </p:xfrm>
        <a:graphic>
          <a:graphicData uri="http://schemas.openxmlformats.org/presentationml/2006/ole">
            <mc:AlternateContent xmlns:mc="http://schemas.openxmlformats.org/markup-compatibility/2006">
              <mc:Choice xmlns:v="urn:schemas-microsoft-com:vml" Requires="v">
                <p:oleObj spid="_x0000_s163875" name="Equation" r:id="rId10" imgW="1587240" imgH="431640" progId="Equation.3">
                  <p:embed/>
                </p:oleObj>
              </mc:Choice>
              <mc:Fallback>
                <p:oleObj name="Equation" r:id="rId10" imgW="1587240" imgH="431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226" y="2106613"/>
                        <a:ext cx="3178175" cy="86360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graphicFrame>
        <p:nvGraphicFramePr>
          <p:cNvPr id="56326" name="Object 11"/>
          <p:cNvGraphicFramePr>
            <a:graphicFrameLocks noChangeAspect="1"/>
          </p:cNvGraphicFramePr>
          <p:nvPr/>
        </p:nvGraphicFramePr>
        <p:xfrm>
          <a:off x="320676" y="3270250"/>
          <a:ext cx="3305175" cy="863600"/>
        </p:xfrm>
        <a:graphic>
          <a:graphicData uri="http://schemas.openxmlformats.org/presentationml/2006/ole">
            <mc:AlternateContent xmlns:mc="http://schemas.openxmlformats.org/markup-compatibility/2006">
              <mc:Choice xmlns:v="urn:schemas-microsoft-com:vml" Requires="v">
                <p:oleObj spid="_x0000_s163876" name="Equation" r:id="rId12" imgW="1650960" imgH="431640" progId="Equation.3">
                  <p:embed/>
                </p:oleObj>
              </mc:Choice>
              <mc:Fallback>
                <p:oleObj name="Equation" r:id="rId12" imgW="1650960" imgH="4316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0676" y="3270250"/>
                        <a:ext cx="3305175" cy="86360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sp>
        <p:nvSpPr>
          <p:cNvPr id="56329" name="Text Box 12"/>
          <p:cNvSpPr txBox="1">
            <a:spLocks noChangeArrowheads="1"/>
          </p:cNvSpPr>
          <p:nvPr/>
        </p:nvSpPr>
        <p:spPr bwMode="auto">
          <a:xfrm>
            <a:off x="6008689" y="2547939"/>
            <a:ext cx="2771913" cy="369332"/>
          </a:xfrm>
          <a:prstGeom prst="rect">
            <a:avLst/>
          </a:prstGeom>
          <a:noFill/>
          <a:ln w="9525">
            <a:noFill/>
            <a:miter lim="800000"/>
            <a:headEnd/>
            <a:tailEnd/>
          </a:ln>
        </p:spPr>
        <p:txBody>
          <a:bodyPr wrap="none">
            <a:spAutoFit/>
          </a:bodyPr>
          <a:lstStyle/>
          <a:p>
            <a:r>
              <a:rPr lang="en-US" i="1">
                <a:solidFill>
                  <a:srgbClr val="0000FF"/>
                </a:solidFill>
              </a:rPr>
              <a:t>Plot of [B</a:t>
            </a:r>
            <a:r>
              <a:rPr lang="en-US" i="1" baseline="-25000">
                <a:solidFill>
                  <a:srgbClr val="0000FF"/>
                </a:solidFill>
              </a:rPr>
              <a:t>r</a:t>
            </a:r>
            <a:r>
              <a:rPr lang="en-US" i="1">
                <a:solidFill>
                  <a:srgbClr val="0000FF"/>
                </a:solidFill>
              </a:rPr>
              <a:t> Cos</a:t>
            </a:r>
            <a:r>
              <a:rPr lang="en-US" i="1">
                <a:solidFill>
                  <a:srgbClr val="0000FF"/>
                </a:solidFill>
                <a:sym typeface="Symbol" pitchFamily="18" charset="2"/>
              </a:rPr>
              <a:t>] vs [Sin]</a:t>
            </a:r>
          </a:p>
        </p:txBody>
      </p:sp>
      <p:sp>
        <p:nvSpPr>
          <p:cNvPr id="14" name="Text Box 2"/>
          <p:cNvSpPr txBox="1">
            <a:spLocks noChangeArrowheads="1"/>
          </p:cNvSpPr>
          <p:nvPr/>
        </p:nvSpPr>
        <p:spPr bwMode="auto">
          <a:xfrm>
            <a:off x="6518276" y="846078"/>
            <a:ext cx="2414444" cy="430887"/>
          </a:xfrm>
          <a:prstGeom prst="rect">
            <a:avLst/>
          </a:prstGeom>
          <a:solidFill>
            <a:srgbClr val="E5FFE5">
              <a:alpha val="50195"/>
            </a:srgbClr>
          </a:solidFill>
          <a:ln w="3175" algn="ctr">
            <a:solidFill>
              <a:srgbClr val="33CC33"/>
            </a:solidFill>
            <a:miter lim="800000"/>
            <a:headEnd/>
            <a:tailEnd/>
          </a:ln>
        </p:spPr>
        <p:txBody>
          <a:bodyPr wrap="none">
            <a:spAutoFit/>
          </a:bodyPr>
          <a:lstStyle/>
          <a:p>
            <a:pPr>
              <a:spcBef>
                <a:spcPct val="50000"/>
              </a:spcBef>
            </a:pPr>
            <a:r>
              <a:rPr lang="en-US" sz="2200"/>
              <a:t>Strain broadening</a:t>
            </a:r>
          </a:p>
        </p:txBody>
      </p:sp>
      <p:sp>
        <p:nvSpPr>
          <p:cNvPr id="16" name="Text Box 4"/>
          <p:cNvSpPr txBox="1">
            <a:spLocks noChangeArrowheads="1"/>
          </p:cNvSpPr>
          <p:nvPr/>
        </p:nvSpPr>
        <p:spPr bwMode="auto">
          <a:xfrm>
            <a:off x="5181600" y="1371600"/>
            <a:ext cx="3273653" cy="400110"/>
          </a:xfrm>
          <a:prstGeom prst="rect">
            <a:avLst/>
          </a:prstGeom>
          <a:solidFill>
            <a:srgbClr val="DEF1F2"/>
          </a:solidFill>
          <a:ln w="9525">
            <a:noFill/>
            <a:miter lim="800000"/>
            <a:headEnd/>
            <a:tailEnd/>
          </a:ln>
        </p:spPr>
        <p:txBody>
          <a:bodyPr wrap="none">
            <a:spAutoFit/>
          </a:bodyPr>
          <a:lstStyle/>
          <a:p>
            <a:pPr>
              <a:spcBef>
                <a:spcPct val="20000"/>
              </a:spcBef>
              <a:buClr>
                <a:srgbClr val="FF3300"/>
              </a:buClr>
            </a:pPr>
            <a:r>
              <a:rPr lang="en-US" sz="2000" dirty="0">
                <a:sym typeface="Symbol" pitchFamily="18" charset="2"/>
              </a:rPr>
              <a:t>  </a:t>
            </a:r>
            <a:r>
              <a:rPr lang="en-US" sz="2000" dirty="0">
                <a:cs typeface="Times New Roman" pitchFamily="18" charset="0"/>
                <a:sym typeface="Symbol" pitchFamily="18" charset="2"/>
              </a:rPr>
              <a:t>→ Strain in the material</a:t>
            </a:r>
          </a:p>
        </p:txBody>
      </p:sp>
    </p:spTree>
    <p:extLst>
      <p:ext uri="{BB962C8B-B14F-4D97-AF65-F5344CB8AC3E}">
        <p14:creationId xmlns:p14="http://schemas.microsoft.com/office/powerpoint/2010/main" val="239382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0" name="Text Box 2"/>
          <p:cNvSpPr txBox="1">
            <a:spLocks noChangeArrowheads="1"/>
          </p:cNvSpPr>
          <p:nvPr/>
        </p:nvSpPr>
        <p:spPr bwMode="auto">
          <a:xfrm>
            <a:off x="158750" y="176214"/>
            <a:ext cx="3244799" cy="430887"/>
          </a:xfrm>
          <a:prstGeom prst="rect">
            <a:avLst/>
          </a:prstGeom>
          <a:solidFill>
            <a:srgbClr val="E5FFE5">
              <a:alpha val="50195"/>
            </a:srgbClr>
          </a:solidFill>
          <a:ln w="3175" algn="ctr">
            <a:solidFill>
              <a:srgbClr val="33CC33"/>
            </a:solidFill>
            <a:miter lim="800000"/>
            <a:headEnd/>
            <a:tailEnd/>
          </a:ln>
        </p:spPr>
        <p:txBody>
          <a:bodyPr wrap="none">
            <a:spAutoFit/>
          </a:bodyPr>
          <a:lstStyle/>
          <a:p>
            <a:pPr>
              <a:spcBef>
                <a:spcPct val="50000"/>
              </a:spcBef>
            </a:pPr>
            <a:r>
              <a:rPr lang="en-US" sz="2200"/>
              <a:t>Example of a calculation</a:t>
            </a:r>
          </a:p>
        </p:txBody>
      </p:sp>
      <p:graphicFrame>
        <p:nvGraphicFramePr>
          <p:cNvPr id="57346" name="Object 5"/>
          <p:cNvGraphicFramePr>
            <a:graphicFrameLocks noChangeAspect="1"/>
          </p:cNvGraphicFramePr>
          <p:nvPr/>
        </p:nvGraphicFramePr>
        <p:xfrm>
          <a:off x="4503739" y="3160715"/>
          <a:ext cx="4622800" cy="3506787"/>
        </p:xfrm>
        <a:graphic>
          <a:graphicData uri="http://schemas.openxmlformats.org/presentationml/2006/ole">
            <mc:AlternateContent xmlns:mc="http://schemas.openxmlformats.org/markup-compatibility/2006">
              <mc:Choice xmlns:v="urn:schemas-microsoft-com:vml" Requires="v">
                <p:oleObj spid="_x0000_s164890" name="PHOTO-PAINT" r:id="rId3" imgW="9206349" imgH="6984127" progId="">
                  <p:embed/>
                </p:oleObj>
              </mc:Choice>
              <mc:Fallback>
                <p:oleObj name="PHOTO-PAINT" r:id="rId3" imgW="9206349" imgH="6984127"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3739" y="3160715"/>
                        <a:ext cx="4622800" cy="350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347" name="Object 6"/>
          <p:cNvGraphicFramePr>
            <a:graphicFrameLocks noChangeAspect="1"/>
          </p:cNvGraphicFramePr>
          <p:nvPr/>
        </p:nvGraphicFramePr>
        <p:xfrm>
          <a:off x="0" y="895352"/>
          <a:ext cx="4548188" cy="3349625"/>
        </p:xfrm>
        <a:graphic>
          <a:graphicData uri="http://schemas.openxmlformats.org/presentationml/2006/ole">
            <mc:AlternateContent xmlns:mc="http://schemas.openxmlformats.org/markup-compatibility/2006">
              <mc:Choice xmlns:v="urn:schemas-microsoft-com:vml" Requires="v">
                <p:oleObj spid="_x0000_s164891" name="PHOTO-PAINT" r:id="rId5" imgW="9104762" imgH="6704762" progId="">
                  <p:embed/>
                </p:oleObj>
              </mc:Choice>
              <mc:Fallback>
                <p:oleObj name="PHOTO-PAINT" r:id="rId5" imgW="9104762" imgH="6704762"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895352"/>
                        <a:ext cx="4548188" cy="334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51" name="Text Box 7"/>
          <p:cNvSpPr txBox="1">
            <a:spLocks noChangeArrowheads="1"/>
          </p:cNvSpPr>
          <p:nvPr/>
        </p:nvSpPr>
        <p:spPr bwMode="auto">
          <a:xfrm>
            <a:off x="1204913" y="895351"/>
            <a:ext cx="3512500" cy="707886"/>
          </a:xfrm>
          <a:prstGeom prst="rect">
            <a:avLst/>
          </a:prstGeom>
          <a:noFill/>
          <a:ln w="9525">
            <a:noFill/>
            <a:miter lim="800000"/>
            <a:headEnd/>
            <a:tailEnd/>
          </a:ln>
        </p:spPr>
        <p:txBody>
          <a:bodyPr wrap="none">
            <a:spAutoFit/>
          </a:bodyPr>
          <a:lstStyle/>
          <a:p>
            <a:r>
              <a:rPr lang="en-US" sz="2000" i="1">
                <a:solidFill>
                  <a:srgbClr val="33CC33"/>
                </a:solidFill>
              </a:rPr>
              <a:t>Sample: Annealed Al</a:t>
            </a:r>
            <a:br>
              <a:rPr lang="en-US" sz="2000" i="1">
                <a:solidFill>
                  <a:srgbClr val="33CC33"/>
                </a:solidFill>
              </a:rPr>
            </a:br>
            <a:r>
              <a:rPr lang="en-US" sz="2000" i="1">
                <a:solidFill>
                  <a:srgbClr val="33CC33"/>
                </a:solidFill>
              </a:rPr>
              <a:t>Radiation: Cu k</a:t>
            </a:r>
            <a:r>
              <a:rPr lang="en-US" sz="2000" i="1">
                <a:solidFill>
                  <a:srgbClr val="33CC33"/>
                </a:solidFill>
                <a:sym typeface="Symbol" pitchFamily="18" charset="2"/>
              </a:rPr>
              <a:t> ( = 1.54 </a:t>
            </a:r>
            <a:r>
              <a:rPr lang="en-US" sz="2000" i="1">
                <a:solidFill>
                  <a:srgbClr val="33CC33"/>
                </a:solidFill>
                <a:cs typeface="Times New Roman" pitchFamily="18" charset="0"/>
                <a:sym typeface="Symbol" pitchFamily="18" charset="2"/>
              </a:rPr>
              <a:t>Å)</a:t>
            </a:r>
          </a:p>
        </p:txBody>
      </p:sp>
      <p:sp>
        <p:nvSpPr>
          <p:cNvPr id="57352" name="Text Box 8"/>
          <p:cNvSpPr txBox="1">
            <a:spLocks noChangeArrowheads="1"/>
          </p:cNvSpPr>
          <p:nvPr/>
        </p:nvSpPr>
        <p:spPr bwMode="auto">
          <a:xfrm>
            <a:off x="5684838" y="3186114"/>
            <a:ext cx="3512500" cy="707886"/>
          </a:xfrm>
          <a:prstGeom prst="rect">
            <a:avLst/>
          </a:prstGeom>
          <a:noFill/>
          <a:ln w="9525">
            <a:noFill/>
            <a:miter lim="800000"/>
            <a:headEnd/>
            <a:tailEnd/>
          </a:ln>
        </p:spPr>
        <p:txBody>
          <a:bodyPr wrap="none">
            <a:spAutoFit/>
          </a:bodyPr>
          <a:lstStyle/>
          <a:p>
            <a:r>
              <a:rPr lang="en-US" sz="2000" i="1">
                <a:solidFill>
                  <a:srgbClr val="FF3300"/>
                </a:solidFill>
              </a:rPr>
              <a:t>Sample: Cold-worked Al</a:t>
            </a:r>
            <a:br>
              <a:rPr lang="en-US" sz="2000" i="1">
                <a:solidFill>
                  <a:srgbClr val="FF3300"/>
                </a:solidFill>
              </a:rPr>
            </a:br>
            <a:r>
              <a:rPr lang="en-US" sz="2000" i="1">
                <a:solidFill>
                  <a:srgbClr val="FF3300"/>
                </a:solidFill>
              </a:rPr>
              <a:t>Radiation: Cu k</a:t>
            </a:r>
            <a:r>
              <a:rPr lang="en-US" sz="2000" i="1">
                <a:solidFill>
                  <a:srgbClr val="FF3300"/>
                </a:solidFill>
                <a:sym typeface="Symbol" pitchFamily="18" charset="2"/>
              </a:rPr>
              <a:t> ( = 1.54 </a:t>
            </a:r>
            <a:r>
              <a:rPr lang="en-US" sz="2000" i="1">
                <a:solidFill>
                  <a:srgbClr val="FF3300"/>
                </a:solidFill>
                <a:cs typeface="Times New Roman" pitchFamily="18" charset="0"/>
                <a:sym typeface="Symbol" pitchFamily="18" charset="2"/>
              </a:rPr>
              <a:t>Å)</a:t>
            </a:r>
          </a:p>
        </p:txBody>
      </p:sp>
      <p:sp>
        <p:nvSpPr>
          <p:cNvPr id="57353" name="Text Box 9"/>
          <p:cNvSpPr txBox="1">
            <a:spLocks noChangeArrowheads="1"/>
          </p:cNvSpPr>
          <p:nvPr/>
        </p:nvSpPr>
        <p:spPr bwMode="auto">
          <a:xfrm>
            <a:off x="7132639" y="5956301"/>
            <a:ext cx="928459" cy="430887"/>
          </a:xfrm>
          <a:prstGeom prst="rect">
            <a:avLst/>
          </a:prstGeom>
          <a:noFill/>
          <a:ln w="9525">
            <a:noFill/>
            <a:miter lim="800000"/>
            <a:headEnd/>
            <a:tailEnd/>
          </a:ln>
        </p:spPr>
        <p:txBody>
          <a:bodyPr wrap="none">
            <a:spAutoFit/>
          </a:bodyPr>
          <a:lstStyle/>
          <a:p>
            <a:r>
              <a:rPr lang="en-US" sz="2200"/>
              <a:t>2</a:t>
            </a:r>
            <a:r>
              <a:rPr lang="en-US" sz="2200">
                <a:sym typeface="Symbol" pitchFamily="18" charset="2"/>
              </a:rPr>
              <a:t></a:t>
            </a:r>
            <a:r>
              <a:rPr lang="en-US" sz="2200"/>
              <a:t>  </a:t>
            </a:r>
            <a:r>
              <a:rPr lang="en-US" sz="2200">
                <a:cs typeface="Times New Roman" pitchFamily="18" charset="0"/>
              </a:rPr>
              <a:t>→</a:t>
            </a:r>
          </a:p>
        </p:txBody>
      </p:sp>
      <p:sp>
        <p:nvSpPr>
          <p:cNvPr id="57354" name="Text Box 10"/>
          <p:cNvSpPr txBox="1">
            <a:spLocks noChangeArrowheads="1"/>
          </p:cNvSpPr>
          <p:nvPr/>
        </p:nvSpPr>
        <p:spPr bwMode="auto">
          <a:xfrm rot="-5400000">
            <a:off x="3452490" y="4918533"/>
            <a:ext cx="1675459" cy="430887"/>
          </a:xfrm>
          <a:prstGeom prst="rect">
            <a:avLst/>
          </a:prstGeom>
          <a:noFill/>
          <a:ln w="9525">
            <a:noFill/>
            <a:miter lim="800000"/>
            <a:headEnd/>
            <a:tailEnd/>
          </a:ln>
        </p:spPr>
        <p:txBody>
          <a:bodyPr wrap="none">
            <a:spAutoFit/>
          </a:bodyPr>
          <a:lstStyle/>
          <a:p>
            <a:r>
              <a:rPr lang="en-US" sz="2200"/>
              <a:t>Intensity  </a:t>
            </a:r>
            <a:r>
              <a:rPr lang="en-US" sz="2200">
                <a:cs typeface="Times New Roman" pitchFamily="18" charset="0"/>
              </a:rPr>
              <a:t>→</a:t>
            </a:r>
          </a:p>
        </p:txBody>
      </p:sp>
      <p:sp>
        <p:nvSpPr>
          <p:cNvPr id="57355" name="Text Box 11"/>
          <p:cNvSpPr txBox="1">
            <a:spLocks noChangeArrowheads="1"/>
          </p:cNvSpPr>
          <p:nvPr/>
        </p:nvSpPr>
        <p:spPr bwMode="auto">
          <a:xfrm>
            <a:off x="2292350" y="3592515"/>
            <a:ext cx="928459" cy="430887"/>
          </a:xfrm>
          <a:prstGeom prst="rect">
            <a:avLst/>
          </a:prstGeom>
          <a:noFill/>
          <a:ln w="9525">
            <a:noFill/>
            <a:miter lim="800000"/>
            <a:headEnd/>
            <a:tailEnd/>
          </a:ln>
        </p:spPr>
        <p:txBody>
          <a:bodyPr wrap="none">
            <a:spAutoFit/>
          </a:bodyPr>
          <a:lstStyle/>
          <a:p>
            <a:r>
              <a:rPr lang="en-US" sz="2200"/>
              <a:t>2</a:t>
            </a:r>
            <a:r>
              <a:rPr lang="en-US" sz="2200">
                <a:sym typeface="Symbol" pitchFamily="18" charset="2"/>
              </a:rPr>
              <a:t></a:t>
            </a:r>
            <a:r>
              <a:rPr lang="en-US" sz="2200"/>
              <a:t>  </a:t>
            </a:r>
            <a:r>
              <a:rPr lang="en-US" sz="2200">
                <a:cs typeface="Times New Roman" pitchFamily="18" charset="0"/>
              </a:rPr>
              <a:t>→</a:t>
            </a:r>
          </a:p>
        </p:txBody>
      </p:sp>
      <p:sp>
        <p:nvSpPr>
          <p:cNvPr id="57356" name="Text Box 12"/>
          <p:cNvSpPr txBox="1">
            <a:spLocks noChangeArrowheads="1"/>
          </p:cNvSpPr>
          <p:nvPr/>
        </p:nvSpPr>
        <p:spPr bwMode="auto">
          <a:xfrm rot="-5400000">
            <a:off x="3452490" y="2273758"/>
            <a:ext cx="1675459" cy="430887"/>
          </a:xfrm>
          <a:prstGeom prst="rect">
            <a:avLst/>
          </a:prstGeom>
          <a:noFill/>
          <a:ln w="9525">
            <a:noFill/>
            <a:miter lim="800000"/>
            <a:headEnd/>
            <a:tailEnd/>
          </a:ln>
        </p:spPr>
        <p:txBody>
          <a:bodyPr wrap="none">
            <a:spAutoFit/>
          </a:bodyPr>
          <a:lstStyle/>
          <a:p>
            <a:r>
              <a:rPr lang="en-US" sz="2200"/>
              <a:t>Intensity  </a:t>
            </a:r>
            <a:r>
              <a:rPr lang="en-US" sz="2200">
                <a:cs typeface="Times New Roman" pitchFamily="18" charset="0"/>
              </a:rPr>
              <a:t>→</a:t>
            </a:r>
          </a:p>
        </p:txBody>
      </p:sp>
      <p:sp>
        <p:nvSpPr>
          <p:cNvPr id="57357" name="Text Box 13"/>
          <p:cNvSpPr txBox="1">
            <a:spLocks noChangeArrowheads="1"/>
          </p:cNvSpPr>
          <p:nvPr/>
        </p:nvSpPr>
        <p:spPr bwMode="auto">
          <a:xfrm>
            <a:off x="1022350" y="4203700"/>
            <a:ext cx="412292" cy="338554"/>
          </a:xfrm>
          <a:prstGeom prst="rect">
            <a:avLst/>
          </a:prstGeom>
          <a:noFill/>
          <a:ln w="9525">
            <a:noFill/>
            <a:miter lim="800000"/>
            <a:headEnd/>
            <a:tailEnd/>
          </a:ln>
        </p:spPr>
        <p:txBody>
          <a:bodyPr wrap="none">
            <a:spAutoFit/>
          </a:bodyPr>
          <a:lstStyle/>
          <a:p>
            <a:r>
              <a:rPr lang="en-US" sz="1600"/>
              <a:t>40</a:t>
            </a:r>
            <a:endParaRPr lang="en-US" sz="1600">
              <a:cs typeface="Times New Roman" pitchFamily="18" charset="0"/>
            </a:endParaRPr>
          </a:p>
        </p:txBody>
      </p:sp>
      <p:sp>
        <p:nvSpPr>
          <p:cNvPr id="57358" name="Text Box 14"/>
          <p:cNvSpPr txBox="1">
            <a:spLocks noChangeArrowheads="1"/>
          </p:cNvSpPr>
          <p:nvPr/>
        </p:nvSpPr>
        <p:spPr bwMode="auto">
          <a:xfrm>
            <a:off x="3194050" y="4203700"/>
            <a:ext cx="412292" cy="338554"/>
          </a:xfrm>
          <a:prstGeom prst="rect">
            <a:avLst/>
          </a:prstGeom>
          <a:noFill/>
          <a:ln w="9525">
            <a:noFill/>
            <a:miter lim="800000"/>
            <a:headEnd/>
            <a:tailEnd/>
          </a:ln>
        </p:spPr>
        <p:txBody>
          <a:bodyPr wrap="none">
            <a:spAutoFit/>
          </a:bodyPr>
          <a:lstStyle/>
          <a:p>
            <a:r>
              <a:rPr lang="en-US" sz="1600"/>
              <a:t>60</a:t>
            </a:r>
            <a:endParaRPr lang="en-US" sz="1600">
              <a:cs typeface="Times New Roman" pitchFamily="18" charset="0"/>
            </a:endParaRPr>
          </a:p>
        </p:txBody>
      </p:sp>
      <p:sp>
        <p:nvSpPr>
          <p:cNvPr id="57359" name="Text Box 15"/>
          <p:cNvSpPr txBox="1">
            <a:spLocks noChangeArrowheads="1"/>
          </p:cNvSpPr>
          <p:nvPr/>
        </p:nvSpPr>
        <p:spPr bwMode="auto">
          <a:xfrm>
            <a:off x="5526087" y="6562725"/>
            <a:ext cx="412292" cy="338554"/>
          </a:xfrm>
          <a:prstGeom prst="rect">
            <a:avLst/>
          </a:prstGeom>
          <a:noFill/>
          <a:ln w="9525">
            <a:noFill/>
            <a:miter lim="800000"/>
            <a:headEnd/>
            <a:tailEnd/>
          </a:ln>
        </p:spPr>
        <p:txBody>
          <a:bodyPr wrap="none">
            <a:spAutoFit/>
          </a:bodyPr>
          <a:lstStyle/>
          <a:p>
            <a:r>
              <a:rPr lang="en-US" sz="1600"/>
              <a:t>40</a:t>
            </a:r>
            <a:endParaRPr lang="en-US" sz="1600">
              <a:cs typeface="Times New Roman" pitchFamily="18" charset="0"/>
            </a:endParaRPr>
          </a:p>
        </p:txBody>
      </p:sp>
      <p:sp>
        <p:nvSpPr>
          <p:cNvPr id="57360" name="Text Box 16"/>
          <p:cNvSpPr txBox="1">
            <a:spLocks noChangeArrowheads="1"/>
          </p:cNvSpPr>
          <p:nvPr/>
        </p:nvSpPr>
        <p:spPr bwMode="auto">
          <a:xfrm>
            <a:off x="7697787" y="6562725"/>
            <a:ext cx="412292" cy="338554"/>
          </a:xfrm>
          <a:prstGeom prst="rect">
            <a:avLst/>
          </a:prstGeom>
          <a:noFill/>
          <a:ln w="9525">
            <a:noFill/>
            <a:miter lim="800000"/>
            <a:headEnd/>
            <a:tailEnd/>
          </a:ln>
        </p:spPr>
        <p:txBody>
          <a:bodyPr wrap="none">
            <a:spAutoFit/>
          </a:bodyPr>
          <a:lstStyle/>
          <a:p>
            <a:r>
              <a:rPr lang="en-US" sz="1600"/>
              <a:t>60</a:t>
            </a:r>
            <a:endParaRPr lang="en-US" sz="1600">
              <a:cs typeface="Times New Roman" pitchFamily="18" charset="0"/>
            </a:endParaRPr>
          </a:p>
        </p:txBody>
      </p:sp>
      <p:graphicFrame>
        <p:nvGraphicFramePr>
          <p:cNvPr id="57348" name="Object 17"/>
          <p:cNvGraphicFramePr>
            <a:graphicFrameLocks/>
          </p:cNvGraphicFramePr>
          <p:nvPr/>
        </p:nvGraphicFramePr>
        <p:xfrm>
          <a:off x="6380164" y="338138"/>
          <a:ext cx="1220787" cy="2743200"/>
        </p:xfrm>
        <a:graphic>
          <a:graphicData uri="http://schemas.openxmlformats.org/presentationml/2006/ole">
            <mc:AlternateContent xmlns:mc="http://schemas.openxmlformats.org/markup-compatibility/2006">
              <mc:Choice xmlns:v="urn:schemas-microsoft-com:vml" Requires="v">
                <p:oleObj spid="_x0000_s164892" name="PHOTO-PAINT" r:id="rId7" imgW="406063" imgH="2742857" progId="">
                  <p:embed/>
                </p:oleObj>
              </mc:Choice>
              <mc:Fallback>
                <p:oleObj name="PHOTO-PAINT" r:id="rId7" imgW="406063" imgH="2742857" progId="">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80164" y="338138"/>
                        <a:ext cx="1220787" cy="2743200"/>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349" name="Object 18"/>
          <p:cNvGraphicFramePr>
            <a:graphicFrameLocks/>
          </p:cNvGraphicFramePr>
          <p:nvPr/>
        </p:nvGraphicFramePr>
        <p:xfrm>
          <a:off x="4818064" y="358775"/>
          <a:ext cx="1220787" cy="2743200"/>
        </p:xfrm>
        <a:graphic>
          <a:graphicData uri="http://schemas.openxmlformats.org/presentationml/2006/ole">
            <mc:AlternateContent xmlns:mc="http://schemas.openxmlformats.org/markup-compatibility/2006">
              <mc:Choice xmlns:v="urn:schemas-microsoft-com:vml" Requires="v">
                <p:oleObj spid="_x0000_s164893" name="PHOTO-PAINT" r:id="rId9" imgW="406063" imgH="2742857" progId="">
                  <p:embed/>
                </p:oleObj>
              </mc:Choice>
              <mc:Fallback>
                <p:oleObj name="PHOTO-PAINT" r:id="rId9" imgW="406063" imgH="2742857" progId="">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18064" y="358775"/>
                        <a:ext cx="1220787" cy="2743200"/>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61" name="Oval 19"/>
          <p:cNvSpPr>
            <a:spLocks noChangeArrowheads="1"/>
          </p:cNvSpPr>
          <p:nvPr/>
        </p:nvSpPr>
        <p:spPr bwMode="auto">
          <a:xfrm>
            <a:off x="5268913" y="5054602"/>
            <a:ext cx="547687" cy="1597025"/>
          </a:xfrm>
          <a:prstGeom prst="ellipse">
            <a:avLst/>
          </a:prstGeom>
          <a:noFill/>
          <a:ln w="9525">
            <a:solidFill>
              <a:srgbClr val="FF3300"/>
            </a:solidFill>
            <a:prstDash val="dash"/>
            <a:round/>
            <a:headEnd/>
            <a:tailEnd/>
          </a:ln>
        </p:spPr>
        <p:txBody>
          <a:bodyPr wrap="none" anchor="ctr"/>
          <a:lstStyle/>
          <a:p>
            <a:endParaRPr lang="en-US"/>
          </a:p>
        </p:txBody>
      </p:sp>
      <p:cxnSp>
        <p:nvCxnSpPr>
          <p:cNvPr id="57362" name="AutoShape 20"/>
          <p:cNvCxnSpPr>
            <a:cxnSpLocks noChangeShapeType="1"/>
            <a:endCxn id="57361" idx="6"/>
          </p:cNvCxnSpPr>
          <p:nvPr/>
        </p:nvCxnSpPr>
        <p:spPr bwMode="auto">
          <a:xfrm flipH="1">
            <a:off x="5816600" y="3081340"/>
            <a:ext cx="1174750" cy="2771775"/>
          </a:xfrm>
          <a:prstGeom prst="straightConnector1">
            <a:avLst/>
          </a:prstGeom>
          <a:noFill/>
          <a:ln w="9525">
            <a:solidFill>
              <a:srgbClr val="FF3300"/>
            </a:solidFill>
            <a:round/>
            <a:headEnd type="triangle" w="med" len="med"/>
            <a:tailEnd/>
          </a:ln>
        </p:spPr>
      </p:cxnSp>
      <p:sp>
        <p:nvSpPr>
          <p:cNvPr id="57363" name="Oval 22"/>
          <p:cNvSpPr>
            <a:spLocks noChangeArrowheads="1"/>
          </p:cNvSpPr>
          <p:nvPr/>
        </p:nvSpPr>
        <p:spPr bwMode="auto">
          <a:xfrm>
            <a:off x="782638" y="2695577"/>
            <a:ext cx="547687" cy="1597025"/>
          </a:xfrm>
          <a:prstGeom prst="ellipse">
            <a:avLst/>
          </a:prstGeom>
          <a:noFill/>
          <a:ln w="9525">
            <a:solidFill>
              <a:srgbClr val="FF3300"/>
            </a:solidFill>
            <a:prstDash val="dash"/>
            <a:round/>
            <a:headEnd/>
            <a:tailEnd/>
          </a:ln>
        </p:spPr>
        <p:txBody>
          <a:bodyPr wrap="none" anchor="ctr"/>
          <a:lstStyle/>
          <a:p>
            <a:endParaRPr lang="en-US"/>
          </a:p>
        </p:txBody>
      </p:sp>
      <p:cxnSp>
        <p:nvCxnSpPr>
          <p:cNvPr id="57364" name="AutoShape 23"/>
          <p:cNvCxnSpPr>
            <a:cxnSpLocks noChangeShapeType="1"/>
            <a:endCxn id="57363" idx="6"/>
          </p:cNvCxnSpPr>
          <p:nvPr/>
        </p:nvCxnSpPr>
        <p:spPr bwMode="auto">
          <a:xfrm flipH="1">
            <a:off x="1330325" y="1730377"/>
            <a:ext cx="3487738" cy="1763713"/>
          </a:xfrm>
          <a:prstGeom prst="straightConnector1">
            <a:avLst/>
          </a:prstGeom>
          <a:noFill/>
          <a:ln w="9525">
            <a:solidFill>
              <a:srgbClr val="FF3300"/>
            </a:solidFill>
            <a:round/>
            <a:headEnd type="triangle" w="med" len="med"/>
            <a:tailEnd/>
          </a:ln>
        </p:spPr>
      </p:cxnSp>
      <p:sp>
        <p:nvSpPr>
          <p:cNvPr id="57365" name="Rectangle 24"/>
          <p:cNvSpPr>
            <a:spLocks noChangeArrowheads="1"/>
          </p:cNvSpPr>
          <p:nvPr/>
        </p:nvSpPr>
        <p:spPr bwMode="auto">
          <a:xfrm>
            <a:off x="-46038" y="6637338"/>
            <a:ext cx="7521576" cy="214312"/>
          </a:xfrm>
          <a:prstGeom prst="rect">
            <a:avLst/>
          </a:prstGeom>
          <a:noFill/>
          <a:ln w="9525">
            <a:noFill/>
            <a:miter lim="800000"/>
            <a:headEnd/>
            <a:tailEnd/>
          </a:ln>
        </p:spPr>
        <p:txBody>
          <a:bodyPr>
            <a:spAutoFit/>
          </a:bodyPr>
          <a:lstStyle/>
          <a:p>
            <a:r>
              <a:rPr lang="en-US" sz="800" i="1">
                <a:sym typeface="Symbol" pitchFamily="18" charset="2"/>
              </a:rPr>
              <a:t>X-Ray Diffraction: A Practical Approach, </a:t>
            </a:r>
            <a:r>
              <a:rPr lang="en-US" sz="800">
                <a:sym typeface="Symbol" pitchFamily="18" charset="2"/>
              </a:rPr>
              <a:t>C. Suryanarayana &amp; M. Grant Norton, Plenum Press, New York (1998)</a:t>
            </a:r>
          </a:p>
        </p:txBody>
      </p:sp>
    </p:spTree>
    <p:extLst>
      <p:ext uri="{BB962C8B-B14F-4D97-AF65-F5344CB8AC3E}">
        <p14:creationId xmlns:p14="http://schemas.microsoft.com/office/powerpoint/2010/main" val="3489452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6" name="Picture 2" descr="t65"/>
          <p:cNvPicPr>
            <a:picLocks noChangeAspect="1" noChangeArrowheads="1"/>
          </p:cNvPicPr>
          <p:nvPr/>
        </p:nvPicPr>
        <p:blipFill>
          <a:blip r:embed="rId3"/>
          <a:srcRect/>
          <a:stretch>
            <a:fillRect/>
          </a:stretch>
        </p:blipFill>
        <p:spPr bwMode="auto">
          <a:xfrm>
            <a:off x="407989" y="414338"/>
            <a:ext cx="8105775" cy="4633912"/>
          </a:xfrm>
          <a:prstGeom prst="rect">
            <a:avLst/>
          </a:prstGeom>
          <a:solidFill>
            <a:schemeClr val="bg1"/>
          </a:solidFill>
          <a:ln w="9525">
            <a:noFill/>
            <a:miter lim="800000"/>
            <a:headEnd/>
            <a:tailEnd/>
          </a:ln>
        </p:spPr>
      </p:pic>
      <p:graphicFrame>
        <p:nvGraphicFramePr>
          <p:cNvPr id="59394" name="Object 3"/>
          <p:cNvGraphicFramePr>
            <a:graphicFrameLocks noChangeAspect="1"/>
          </p:cNvGraphicFramePr>
          <p:nvPr/>
        </p:nvGraphicFramePr>
        <p:xfrm>
          <a:off x="1352550" y="5287963"/>
          <a:ext cx="1906588" cy="863600"/>
        </p:xfrm>
        <a:graphic>
          <a:graphicData uri="http://schemas.openxmlformats.org/presentationml/2006/ole">
            <mc:AlternateContent xmlns:mc="http://schemas.openxmlformats.org/markup-compatibility/2006">
              <mc:Choice xmlns:v="urn:schemas-microsoft-com:vml" Requires="v">
                <p:oleObj spid="_x0000_s165902" name="Equation" r:id="rId4" imgW="952200" imgH="431640" progId="Equation.3">
                  <p:embed/>
                </p:oleObj>
              </mc:Choice>
              <mc:Fallback>
                <p:oleObj name="Equation" r:id="rId4" imgW="95220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2550" y="5287963"/>
                        <a:ext cx="1906588" cy="86360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graphicFrame>
        <p:nvGraphicFramePr>
          <p:cNvPr id="59395" name="Object 4"/>
          <p:cNvGraphicFramePr>
            <a:graphicFrameLocks noChangeAspect="1"/>
          </p:cNvGraphicFramePr>
          <p:nvPr/>
        </p:nvGraphicFramePr>
        <p:xfrm>
          <a:off x="4803775" y="5553075"/>
          <a:ext cx="2795588" cy="406400"/>
        </p:xfrm>
        <a:graphic>
          <a:graphicData uri="http://schemas.openxmlformats.org/presentationml/2006/ole">
            <mc:AlternateContent xmlns:mc="http://schemas.openxmlformats.org/markup-compatibility/2006">
              <mc:Choice xmlns:v="urn:schemas-microsoft-com:vml" Requires="v">
                <p:oleObj spid="_x0000_s165903" name="Equation" r:id="rId6" imgW="1396800" imgH="203040" progId="Equation.3">
                  <p:embed/>
                </p:oleObj>
              </mc:Choice>
              <mc:Fallback>
                <p:oleObj name="Equation" r:id="rId6" imgW="13968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3775" y="5553075"/>
                        <a:ext cx="2795588" cy="406400"/>
                      </a:xfrm>
                      <a:prstGeom prst="rect">
                        <a:avLst/>
                      </a:prstGeom>
                      <a:solidFill>
                        <a:srgbClr val="CCFFFF"/>
                      </a:solidFill>
                      <a:ln w="9525">
                        <a:solidFill>
                          <a:srgbClr val="0000FF"/>
                        </a:solidFill>
                        <a:miter lim="800000"/>
                        <a:headEnd/>
                        <a:tailEnd/>
                      </a:ln>
                    </p:spPr>
                  </p:pic>
                </p:oleObj>
              </mc:Fallback>
            </mc:AlternateContent>
          </a:graphicData>
        </a:graphic>
      </p:graphicFrame>
    </p:spTree>
    <p:extLst>
      <p:ext uri="{BB962C8B-B14F-4D97-AF65-F5344CB8AC3E}">
        <p14:creationId xmlns:p14="http://schemas.microsoft.com/office/powerpoint/2010/main" val="655711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a:srcRect/>
          <a:stretch>
            <a:fillRect/>
          </a:stretch>
        </p:blipFill>
        <p:spPr bwMode="auto">
          <a:xfrm>
            <a:off x="315913" y="-303213"/>
            <a:ext cx="8278812" cy="6323013"/>
          </a:xfrm>
          <a:prstGeom prst="rect">
            <a:avLst/>
          </a:prstGeom>
          <a:noFill/>
          <a:ln w="9525">
            <a:noFill/>
            <a:miter lim="800000"/>
            <a:headEnd/>
            <a:tailEnd/>
          </a:ln>
        </p:spPr>
      </p:pic>
    </p:spTree>
    <p:extLst>
      <p:ext uri="{BB962C8B-B14F-4D97-AF65-F5344CB8AC3E}">
        <p14:creationId xmlns:p14="http://schemas.microsoft.com/office/powerpoint/2010/main" val="724058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381000" y="1066802"/>
          <a:ext cx="3962400" cy="2701925"/>
        </p:xfrm>
        <a:graphic>
          <a:graphicData uri="http://schemas.openxmlformats.org/presentationml/2006/ole">
            <mc:AlternateContent xmlns:mc="http://schemas.openxmlformats.org/markup-compatibility/2006">
              <mc:Choice xmlns:v="urn:schemas-microsoft-com:vml" Requires="v">
                <p:oleObj spid="_x0000_s166926" name="Graph" r:id="rId3" imgW="4132800" imgH="2901600" progId="Origin50.Graph">
                  <p:embed/>
                </p:oleObj>
              </mc:Choice>
              <mc:Fallback>
                <p:oleObj name="Graph" r:id="rId3" imgW="4132800" imgH="2901600" progId="Origin50.Grap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t="9454" r="6638"/>
                      <a:stretch>
                        <a:fillRect/>
                      </a:stretch>
                    </p:blipFill>
                    <p:spPr bwMode="auto">
                      <a:xfrm>
                        <a:off x="381000" y="1066802"/>
                        <a:ext cx="3962400" cy="2701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3"/>
          <p:cNvGraphicFramePr>
            <a:graphicFrameLocks noChangeAspect="1"/>
          </p:cNvGraphicFramePr>
          <p:nvPr/>
        </p:nvGraphicFramePr>
        <p:xfrm>
          <a:off x="4217988" y="990602"/>
          <a:ext cx="4087812" cy="3027363"/>
        </p:xfrm>
        <a:graphic>
          <a:graphicData uri="http://schemas.openxmlformats.org/presentationml/2006/ole">
            <mc:AlternateContent xmlns:mc="http://schemas.openxmlformats.org/markup-compatibility/2006">
              <mc:Choice xmlns:v="urn:schemas-microsoft-com:vml" Requires="v">
                <p:oleObj spid="_x0000_s166927" name="Graph" r:id="rId5" imgW="4132800" imgH="2901600" progId="Origin50.Graph">
                  <p:embed/>
                </p:oleObj>
              </mc:Choice>
              <mc:Fallback>
                <p:oleObj name="Graph" r:id="rId5" imgW="4132800" imgH="2901600" progId="Origin50.Grap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t="5357" r="6638"/>
                      <a:stretch>
                        <a:fillRect/>
                      </a:stretch>
                    </p:blipFill>
                    <p:spPr bwMode="auto">
                      <a:xfrm>
                        <a:off x="4217988" y="990602"/>
                        <a:ext cx="4087812" cy="302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2" name="Rectangle 4"/>
          <p:cNvSpPr>
            <a:spLocks noChangeArrowheads="1"/>
          </p:cNvSpPr>
          <p:nvPr/>
        </p:nvSpPr>
        <p:spPr bwMode="auto">
          <a:xfrm>
            <a:off x="-76200" y="5156200"/>
            <a:ext cx="9372600" cy="1015663"/>
          </a:xfrm>
          <a:prstGeom prst="rect">
            <a:avLst/>
          </a:prstGeom>
          <a:noFill/>
          <a:ln w="9525">
            <a:noFill/>
            <a:miter lim="800000"/>
            <a:headEnd/>
            <a:tailEnd/>
          </a:ln>
        </p:spPr>
        <p:txBody>
          <a:bodyPr anchor="ctr">
            <a:spAutoFit/>
          </a:bodyPr>
          <a:lstStyle/>
          <a:p>
            <a:pPr>
              <a:tabLst>
                <a:tab pos="3578225" algn="l"/>
              </a:tabLst>
            </a:pPr>
            <a:r>
              <a:rPr lang="en-US" sz="2000">
                <a:latin typeface="Times New Roman" pitchFamily="18" charset="0"/>
                <a:ea typeface="Calibri" pitchFamily="34" charset="0"/>
                <a:cs typeface="Times New Roman" pitchFamily="18" charset="0"/>
              </a:rPr>
              <a:t>(a) Typical Williamson-Hall plot of sample S1 (CoFe</a:t>
            </a:r>
            <a:r>
              <a:rPr lang="en-US" sz="2000" baseline="-30000">
                <a:latin typeface="Times New Roman" pitchFamily="18" charset="0"/>
                <a:ea typeface="Calibri" pitchFamily="34" charset="0"/>
                <a:cs typeface="Times New Roman" pitchFamily="18" charset="0"/>
              </a:rPr>
              <a:t>2</a:t>
            </a:r>
            <a:r>
              <a:rPr lang="en-US" sz="2000">
                <a:latin typeface="Times New Roman" pitchFamily="18" charset="0"/>
                <a:ea typeface="Calibri" pitchFamily="34" charset="0"/>
                <a:cs typeface="Times New Roman" pitchFamily="18" charset="0"/>
              </a:rPr>
              <a:t>O</a:t>
            </a:r>
            <a:r>
              <a:rPr lang="en-US" sz="2000" baseline="-30000">
                <a:latin typeface="Times New Roman" pitchFamily="18" charset="0"/>
                <a:ea typeface="Calibri" pitchFamily="34" charset="0"/>
                <a:cs typeface="Times New Roman" pitchFamily="18" charset="0"/>
              </a:rPr>
              <a:t>4</a:t>
            </a:r>
            <a:r>
              <a:rPr lang="en-US" sz="2000">
                <a:latin typeface="Times New Roman" pitchFamily="18" charset="0"/>
                <a:ea typeface="Calibri" pitchFamily="34" charset="0"/>
                <a:cs typeface="Times New Roman" pitchFamily="18" charset="0"/>
              </a:rPr>
              <a:t>: Citrate method) and (b) S2 (CoFe</a:t>
            </a:r>
            <a:r>
              <a:rPr lang="en-US" sz="2000" baseline="-30000">
                <a:latin typeface="Times New Roman" pitchFamily="18" charset="0"/>
                <a:ea typeface="Calibri" pitchFamily="34" charset="0"/>
                <a:cs typeface="Times New Roman" pitchFamily="18" charset="0"/>
              </a:rPr>
              <a:t>2</a:t>
            </a:r>
            <a:r>
              <a:rPr lang="en-US" sz="2000">
                <a:latin typeface="Times New Roman" pitchFamily="18" charset="0"/>
                <a:ea typeface="Calibri" pitchFamily="34" charset="0"/>
                <a:cs typeface="Times New Roman" pitchFamily="18" charset="0"/>
              </a:rPr>
              <a:t>O</a:t>
            </a:r>
            <a:r>
              <a:rPr lang="en-US" sz="2000" baseline="-30000">
                <a:latin typeface="Times New Roman" pitchFamily="18" charset="0"/>
                <a:ea typeface="Calibri" pitchFamily="34" charset="0"/>
                <a:cs typeface="Times New Roman" pitchFamily="18" charset="0"/>
              </a:rPr>
              <a:t>4</a:t>
            </a:r>
            <a:r>
              <a:rPr lang="en-US" sz="2000">
                <a:latin typeface="Times New Roman" pitchFamily="18" charset="0"/>
                <a:ea typeface="Calibri" pitchFamily="34" charset="0"/>
                <a:cs typeface="Times New Roman" pitchFamily="18" charset="0"/>
              </a:rPr>
              <a:t>: co-precipitation method) annealed at 600</a:t>
            </a:r>
            <a:r>
              <a:rPr lang="en-US" sz="2000" baseline="30000">
                <a:latin typeface="Times New Roman" pitchFamily="18" charset="0"/>
                <a:ea typeface="Calibri" pitchFamily="34" charset="0"/>
                <a:cs typeface="Times New Roman" pitchFamily="18" charset="0"/>
              </a:rPr>
              <a:t>o</a:t>
            </a:r>
            <a:r>
              <a:rPr lang="en-US" sz="2000">
                <a:latin typeface="Times New Roman" pitchFamily="18" charset="0"/>
                <a:ea typeface="Calibri" pitchFamily="34" charset="0"/>
                <a:cs typeface="Times New Roman" pitchFamily="18" charset="0"/>
              </a:rPr>
              <a:t>C. 1% error bar has shown for each data.</a:t>
            </a:r>
            <a:endParaRPr lang="en-US" sz="2000">
              <a:latin typeface="Calibri" pitchFamily="34" charset="0"/>
              <a:ea typeface="Calibri" pitchFamily="34" charset="0"/>
              <a:cs typeface="Times New Roman" pitchFamily="18" charset="0"/>
            </a:endParaRPr>
          </a:p>
        </p:txBody>
      </p:sp>
    </p:spTree>
    <p:extLst>
      <p:ext uri="{BB962C8B-B14F-4D97-AF65-F5344CB8AC3E}">
        <p14:creationId xmlns:p14="http://schemas.microsoft.com/office/powerpoint/2010/main" val="8012729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Slide Number Placeholder 3"/>
          <p:cNvSpPr>
            <a:spLocks noGrp="1"/>
          </p:cNvSpPr>
          <p:nvPr>
            <p:ph type="sldNum" sz="quarter" idx="12"/>
          </p:nvPr>
        </p:nvSpPr>
        <p:spPr>
          <a:noFill/>
        </p:spPr>
        <p:txBody>
          <a:bodyPr/>
          <a:lstStyle/>
          <a:p>
            <a:pPr defTabSz="838200"/>
            <a:fld id="{225B7CBF-6AE3-4B36-A71C-33C8BD354F32}" type="slidenum">
              <a:rPr lang="en-US"/>
              <a:pPr defTabSz="838200"/>
              <a:t>3</a:t>
            </a:fld>
            <a:endParaRPr lang="en-US"/>
          </a:p>
        </p:txBody>
      </p:sp>
      <p:sp>
        <p:nvSpPr>
          <p:cNvPr id="9222" name="Rectangle 5"/>
          <p:cNvSpPr>
            <a:spLocks noChangeArrowheads="1"/>
          </p:cNvSpPr>
          <p:nvPr/>
        </p:nvSpPr>
        <p:spPr bwMode="auto">
          <a:xfrm>
            <a:off x="0" y="3103563"/>
            <a:ext cx="184731" cy="369332"/>
          </a:xfrm>
          <a:prstGeom prst="rect">
            <a:avLst/>
          </a:prstGeom>
          <a:noFill/>
          <a:ln w="9525" algn="ctr">
            <a:noFill/>
            <a:miter lim="800000"/>
            <a:headEnd/>
            <a:tailEnd/>
          </a:ln>
        </p:spPr>
        <p:txBody>
          <a:bodyPr wrap="none" anchor="ctr">
            <a:spAutoFit/>
          </a:bodyPr>
          <a:lstStyle/>
          <a:p>
            <a:endParaRPr lang="en-IN"/>
          </a:p>
        </p:txBody>
      </p:sp>
      <p:sp>
        <p:nvSpPr>
          <p:cNvPr id="9223" name="Text Box 181"/>
          <p:cNvSpPr txBox="1">
            <a:spLocks noChangeArrowheads="1"/>
          </p:cNvSpPr>
          <p:nvPr/>
        </p:nvSpPr>
        <p:spPr bwMode="auto">
          <a:xfrm>
            <a:off x="13189" y="457201"/>
            <a:ext cx="1697901" cy="4524315"/>
          </a:xfrm>
          <a:prstGeom prst="rect">
            <a:avLst/>
          </a:prstGeom>
          <a:noFill/>
          <a:ln w="9525" algn="ctr">
            <a:noFill/>
            <a:miter lim="800000"/>
            <a:headEnd/>
            <a:tailEnd/>
          </a:ln>
        </p:spPr>
        <p:txBody>
          <a:bodyPr wrap="none">
            <a:spAutoFit/>
          </a:bodyPr>
          <a:lstStyle/>
          <a:p>
            <a:pPr defTabSz="838200"/>
            <a:r>
              <a:rPr lang="en-US"/>
              <a:t>Triclinic</a:t>
            </a:r>
          </a:p>
          <a:p>
            <a:pPr defTabSz="838200"/>
            <a:endParaRPr lang="en-US"/>
          </a:p>
          <a:p>
            <a:pPr defTabSz="838200"/>
            <a:endParaRPr lang="en-US"/>
          </a:p>
          <a:p>
            <a:pPr defTabSz="838200"/>
            <a:r>
              <a:rPr lang="en-US"/>
              <a:t>Monoclinic</a:t>
            </a:r>
          </a:p>
          <a:p>
            <a:pPr defTabSz="838200"/>
            <a:endParaRPr lang="en-US"/>
          </a:p>
          <a:p>
            <a:pPr defTabSz="838200"/>
            <a:endParaRPr lang="en-US"/>
          </a:p>
          <a:p>
            <a:pPr defTabSz="838200"/>
            <a:r>
              <a:rPr lang="en-US"/>
              <a:t>Orthorhombic</a:t>
            </a:r>
          </a:p>
          <a:p>
            <a:pPr defTabSz="838200"/>
            <a:endParaRPr lang="en-US"/>
          </a:p>
          <a:p>
            <a:pPr defTabSz="838200"/>
            <a:r>
              <a:rPr lang="en-US"/>
              <a:t>Tetragonal</a:t>
            </a:r>
          </a:p>
          <a:p>
            <a:pPr defTabSz="838200"/>
            <a:endParaRPr lang="en-US"/>
          </a:p>
          <a:p>
            <a:pPr defTabSz="838200"/>
            <a:endParaRPr lang="en-US"/>
          </a:p>
          <a:p>
            <a:pPr defTabSz="838200"/>
            <a:r>
              <a:rPr lang="en-US"/>
              <a:t>Cubic</a:t>
            </a:r>
          </a:p>
          <a:p>
            <a:pPr defTabSz="838200"/>
            <a:endParaRPr lang="en-US"/>
          </a:p>
          <a:p>
            <a:pPr defTabSz="838200"/>
            <a:r>
              <a:rPr lang="en-US"/>
              <a:t>Hexagonal</a:t>
            </a:r>
          </a:p>
          <a:p>
            <a:pPr defTabSz="838200"/>
            <a:endParaRPr lang="en-US"/>
          </a:p>
          <a:p>
            <a:pPr defTabSz="838200"/>
            <a:r>
              <a:rPr lang="en-US"/>
              <a:t>Rhombohedral</a:t>
            </a:r>
          </a:p>
        </p:txBody>
      </p:sp>
      <p:sp>
        <p:nvSpPr>
          <p:cNvPr id="9224" name="Text Box 182"/>
          <p:cNvSpPr txBox="1">
            <a:spLocks noChangeArrowheads="1"/>
          </p:cNvSpPr>
          <p:nvPr/>
        </p:nvSpPr>
        <p:spPr bwMode="auto">
          <a:xfrm>
            <a:off x="1957754" y="469901"/>
            <a:ext cx="3063659" cy="4524315"/>
          </a:xfrm>
          <a:prstGeom prst="rect">
            <a:avLst/>
          </a:prstGeom>
          <a:noFill/>
          <a:ln w="9525" algn="ctr">
            <a:noFill/>
            <a:miter lim="800000"/>
            <a:headEnd/>
            <a:tailEnd/>
          </a:ln>
        </p:spPr>
        <p:txBody>
          <a:bodyPr wrap="none">
            <a:spAutoFit/>
          </a:bodyPr>
          <a:lstStyle/>
          <a:p>
            <a:pPr defTabSz="838200"/>
            <a:r>
              <a:rPr lang="el-GR">
                <a:cs typeface="Times New Roman" pitchFamily="18" charset="0"/>
              </a:rPr>
              <a:t>α</a:t>
            </a:r>
            <a:r>
              <a:rPr lang="en-US">
                <a:cs typeface="Times New Roman" pitchFamily="18" charset="0"/>
              </a:rPr>
              <a:t> ≠ </a:t>
            </a:r>
            <a:r>
              <a:rPr lang="el-GR">
                <a:cs typeface="Times New Roman" pitchFamily="18" charset="0"/>
              </a:rPr>
              <a:t>β</a:t>
            </a:r>
            <a:r>
              <a:rPr lang="en-US">
                <a:cs typeface="Times New Roman" pitchFamily="18" charset="0"/>
              </a:rPr>
              <a:t> </a:t>
            </a:r>
            <a:r>
              <a:rPr lang="en-US"/>
              <a:t>≠ </a:t>
            </a:r>
            <a:r>
              <a:rPr lang="el-GR">
                <a:cs typeface="Times New Roman" pitchFamily="18" charset="0"/>
              </a:rPr>
              <a:t>γ</a:t>
            </a:r>
            <a:r>
              <a:rPr lang="en-US">
                <a:cs typeface="Times New Roman" pitchFamily="18" charset="0"/>
              </a:rPr>
              <a:t> </a:t>
            </a:r>
            <a:r>
              <a:rPr lang="en-US"/>
              <a:t>≠ 90</a:t>
            </a:r>
            <a:r>
              <a:rPr lang="en-US" baseline="30000"/>
              <a:t>0</a:t>
            </a:r>
            <a:r>
              <a:rPr lang="en-US"/>
              <a:t> </a:t>
            </a:r>
            <a:r>
              <a:rPr lang="en-US">
                <a:cs typeface="Times New Roman" pitchFamily="18" charset="0"/>
              </a:rPr>
              <a:t>a </a:t>
            </a:r>
            <a:r>
              <a:rPr lang="en-US"/>
              <a:t>≠ </a:t>
            </a:r>
            <a:r>
              <a:rPr lang="en-US">
                <a:cs typeface="Times New Roman" pitchFamily="18" charset="0"/>
              </a:rPr>
              <a:t>b </a:t>
            </a:r>
            <a:r>
              <a:rPr lang="en-US"/>
              <a:t>≠ </a:t>
            </a:r>
            <a:r>
              <a:rPr lang="en-US">
                <a:cs typeface="Times New Roman" pitchFamily="18" charset="0"/>
              </a:rPr>
              <a:t>c</a:t>
            </a:r>
          </a:p>
          <a:p>
            <a:pPr defTabSz="838200"/>
            <a:r>
              <a:rPr lang="el-GR">
                <a:cs typeface="Times New Roman" pitchFamily="18" charset="0"/>
              </a:rPr>
              <a:t>α</a:t>
            </a:r>
            <a:r>
              <a:rPr lang="en-US">
                <a:cs typeface="Times New Roman" pitchFamily="18" charset="0"/>
              </a:rPr>
              <a:t> (ZY) </a:t>
            </a:r>
            <a:r>
              <a:rPr lang="el-GR">
                <a:cs typeface="Times New Roman" pitchFamily="18" charset="0"/>
              </a:rPr>
              <a:t>β</a:t>
            </a:r>
            <a:r>
              <a:rPr lang="en-US">
                <a:cs typeface="Times New Roman" pitchFamily="18" charset="0"/>
              </a:rPr>
              <a:t>(ZX) </a:t>
            </a:r>
            <a:r>
              <a:rPr lang="el-GR">
                <a:cs typeface="Times New Roman" pitchFamily="18" charset="0"/>
              </a:rPr>
              <a:t>γ</a:t>
            </a:r>
            <a:r>
              <a:rPr lang="en-US">
                <a:cs typeface="Times New Roman" pitchFamily="18" charset="0"/>
              </a:rPr>
              <a:t>(XY)</a:t>
            </a:r>
            <a:endParaRPr lang="el-GR">
              <a:cs typeface="Times New Roman" pitchFamily="18" charset="0"/>
            </a:endParaRPr>
          </a:p>
          <a:p>
            <a:pPr defTabSz="838200"/>
            <a:endParaRPr lang="en-US">
              <a:cs typeface="Times New Roman" pitchFamily="18" charset="0"/>
            </a:endParaRPr>
          </a:p>
          <a:p>
            <a:pPr defTabSz="838200"/>
            <a:r>
              <a:rPr lang="el-GR"/>
              <a:t>α</a:t>
            </a:r>
            <a:r>
              <a:rPr lang="en-US"/>
              <a:t> = </a:t>
            </a:r>
            <a:r>
              <a:rPr lang="el-GR"/>
              <a:t>γ </a:t>
            </a:r>
            <a:r>
              <a:rPr lang="en-US"/>
              <a:t>= 90</a:t>
            </a:r>
            <a:r>
              <a:rPr lang="en-US" baseline="30000"/>
              <a:t>0</a:t>
            </a:r>
            <a:r>
              <a:rPr lang="en-US"/>
              <a:t> ≠ </a:t>
            </a:r>
            <a:r>
              <a:rPr lang="el-GR"/>
              <a:t>β </a:t>
            </a:r>
            <a:r>
              <a:rPr lang="en-US"/>
              <a:t>a ≠ b ≠ c</a:t>
            </a:r>
          </a:p>
          <a:p>
            <a:pPr defTabSz="838200"/>
            <a:endParaRPr lang="en-US"/>
          </a:p>
          <a:p>
            <a:pPr defTabSz="838200"/>
            <a:endParaRPr lang="en-US"/>
          </a:p>
          <a:p>
            <a:pPr defTabSz="838200"/>
            <a:r>
              <a:rPr lang="el-GR"/>
              <a:t>α</a:t>
            </a:r>
            <a:r>
              <a:rPr lang="en-US"/>
              <a:t> = </a:t>
            </a:r>
            <a:r>
              <a:rPr lang="el-GR"/>
              <a:t>β</a:t>
            </a:r>
            <a:r>
              <a:rPr lang="en-US"/>
              <a:t> = </a:t>
            </a:r>
            <a:r>
              <a:rPr lang="el-GR"/>
              <a:t>γ</a:t>
            </a:r>
            <a:r>
              <a:rPr lang="en-US"/>
              <a:t>= 90</a:t>
            </a:r>
            <a:r>
              <a:rPr lang="en-US" baseline="30000"/>
              <a:t>0</a:t>
            </a:r>
            <a:r>
              <a:rPr lang="en-US"/>
              <a:t>  a ≠  b ≠  c</a:t>
            </a:r>
          </a:p>
          <a:p>
            <a:pPr defTabSz="838200"/>
            <a:endParaRPr lang="en-US"/>
          </a:p>
          <a:p>
            <a:pPr defTabSz="838200"/>
            <a:r>
              <a:rPr lang="el-GR"/>
              <a:t>α</a:t>
            </a:r>
            <a:r>
              <a:rPr lang="en-US"/>
              <a:t> = </a:t>
            </a:r>
            <a:r>
              <a:rPr lang="el-GR"/>
              <a:t>β</a:t>
            </a:r>
            <a:r>
              <a:rPr lang="en-US"/>
              <a:t> = </a:t>
            </a:r>
            <a:r>
              <a:rPr lang="el-GR"/>
              <a:t>γ</a:t>
            </a:r>
            <a:r>
              <a:rPr lang="en-US"/>
              <a:t>=90</a:t>
            </a:r>
            <a:r>
              <a:rPr lang="en-US" baseline="30000"/>
              <a:t>0</a:t>
            </a:r>
            <a:r>
              <a:rPr lang="en-US"/>
              <a:t>  a = b ≠  c</a:t>
            </a:r>
          </a:p>
          <a:p>
            <a:pPr defTabSz="838200"/>
            <a:endParaRPr lang="en-US"/>
          </a:p>
          <a:p>
            <a:pPr defTabSz="838200"/>
            <a:endParaRPr lang="en-US"/>
          </a:p>
          <a:p>
            <a:pPr defTabSz="838200"/>
            <a:r>
              <a:rPr lang="el-GR"/>
              <a:t>α</a:t>
            </a:r>
            <a:r>
              <a:rPr lang="en-US"/>
              <a:t> = </a:t>
            </a:r>
            <a:r>
              <a:rPr lang="el-GR"/>
              <a:t>β</a:t>
            </a:r>
            <a:r>
              <a:rPr lang="en-US"/>
              <a:t> = </a:t>
            </a:r>
            <a:r>
              <a:rPr lang="el-GR"/>
              <a:t>γ</a:t>
            </a:r>
            <a:r>
              <a:rPr lang="en-US"/>
              <a:t>= 90</a:t>
            </a:r>
            <a:r>
              <a:rPr lang="en-US" baseline="30000"/>
              <a:t>0</a:t>
            </a:r>
            <a:r>
              <a:rPr lang="en-US"/>
              <a:t> a = b = c</a:t>
            </a:r>
          </a:p>
          <a:p>
            <a:pPr defTabSz="838200"/>
            <a:endParaRPr lang="en-US"/>
          </a:p>
          <a:p>
            <a:pPr defTabSz="838200"/>
            <a:r>
              <a:rPr lang="el-GR"/>
              <a:t>α</a:t>
            </a:r>
            <a:r>
              <a:rPr lang="en-US"/>
              <a:t> = </a:t>
            </a:r>
            <a:r>
              <a:rPr lang="el-GR"/>
              <a:t>β</a:t>
            </a:r>
            <a:r>
              <a:rPr lang="en-US"/>
              <a:t> = 90</a:t>
            </a:r>
            <a:r>
              <a:rPr lang="en-US" baseline="30000"/>
              <a:t>0</a:t>
            </a:r>
            <a:r>
              <a:rPr lang="en-US"/>
              <a:t> </a:t>
            </a:r>
            <a:r>
              <a:rPr lang="el-GR"/>
              <a:t>γ</a:t>
            </a:r>
            <a:r>
              <a:rPr lang="en-US"/>
              <a:t>=120</a:t>
            </a:r>
            <a:r>
              <a:rPr lang="en-US" baseline="30000"/>
              <a:t>0</a:t>
            </a:r>
            <a:r>
              <a:rPr lang="en-US"/>
              <a:t> a = b = c</a:t>
            </a:r>
          </a:p>
          <a:p>
            <a:pPr defTabSz="838200"/>
            <a:endParaRPr lang="en-US"/>
          </a:p>
          <a:p>
            <a:pPr defTabSz="838200"/>
            <a:r>
              <a:rPr lang="el-GR"/>
              <a:t>α</a:t>
            </a:r>
            <a:r>
              <a:rPr lang="en-US"/>
              <a:t> = </a:t>
            </a:r>
            <a:r>
              <a:rPr lang="el-GR"/>
              <a:t>β</a:t>
            </a:r>
            <a:r>
              <a:rPr lang="en-US"/>
              <a:t> = </a:t>
            </a:r>
            <a:r>
              <a:rPr lang="el-GR"/>
              <a:t>γ</a:t>
            </a:r>
            <a:r>
              <a:rPr lang="en-US"/>
              <a:t> ≠ 90</a:t>
            </a:r>
            <a:r>
              <a:rPr lang="en-US" baseline="30000"/>
              <a:t>0</a:t>
            </a:r>
            <a:r>
              <a:rPr lang="en-US"/>
              <a:t> a = b = c</a:t>
            </a:r>
            <a:endParaRPr lang="el-GR"/>
          </a:p>
        </p:txBody>
      </p:sp>
      <p:sp>
        <p:nvSpPr>
          <p:cNvPr id="9225" name="Text Box 183"/>
          <p:cNvSpPr txBox="1">
            <a:spLocks noChangeArrowheads="1"/>
          </p:cNvSpPr>
          <p:nvPr/>
        </p:nvSpPr>
        <p:spPr bwMode="auto">
          <a:xfrm>
            <a:off x="4863612" y="533401"/>
            <a:ext cx="1039836" cy="4524315"/>
          </a:xfrm>
          <a:prstGeom prst="rect">
            <a:avLst/>
          </a:prstGeom>
          <a:noFill/>
          <a:ln w="9525" algn="ctr">
            <a:noFill/>
            <a:miter lim="800000"/>
            <a:headEnd/>
            <a:tailEnd/>
          </a:ln>
        </p:spPr>
        <p:txBody>
          <a:bodyPr wrap="none">
            <a:spAutoFit/>
          </a:bodyPr>
          <a:lstStyle/>
          <a:p>
            <a:pPr defTabSz="838200"/>
            <a:r>
              <a:rPr lang="en-US"/>
              <a:t>P</a:t>
            </a:r>
          </a:p>
          <a:p>
            <a:pPr defTabSz="838200"/>
            <a:endParaRPr lang="en-US"/>
          </a:p>
          <a:p>
            <a:pPr defTabSz="838200"/>
            <a:endParaRPr lang="en-US"/>
          </a:p>
          <a:p>
            <a:pPr defTabSz="838200"/>
            <a:r>
              <a:rPr lang="en-US"/>
              <a:t>P, C</a:t>
            </a:r>
          </a:p>
          <a:p>
            <a:pPr defTabSz="838200"/>
            <a:endParaRPr lang="en-US"/>
          </a:p>
          <a:p>
            <a:pPr defTabSz="838200"/>
            <a:endParaRPr lang="en-US"/>
          </a:p>
          <a:p>
            <a:pPr defTabSz="838200"/>
            <a:r>
              <a:rPr lang="en-US"/>
              <a:t>P, C, F, I</a:t>
            </a:r>
          </a:p>
          <a:p>
            <a:pPr defTabSz="838200"/>
            <a:endParaRPr lang="en-US"/>
          </a:p>
          <a:p>
            <a:pPr defTabSz="838200"/>
            <a:r>
              <a:rPr lang="en-US"/>
              <a:t>P, I</a:t>
            </a:r>
          </a:p>
          <a:p>
            <a:pPr defTabSz="838200"/>
            <a:endParaRPr lang="en-US"/>
          </a:p>
          <a:p>
            <a:pPr defTabSz="838200"/>
            <a:endParaRPr lang="en-US"/>
          </a:p>
          <a:p>
            <a:pPr defTabSz="838200"/>
            <a:r>
              <a:rPr lang="en-US"/>
              <a:t>P, F, I</a:t>
            </a:r>
          </a:p>
          <a:p>
            <a:pPr defTabSz="838200"/>
            <a:endParaRPr lang="en-US"/>
          </a:p>
          <a:p>
            <a:pPr defTabSz="838200"/>
            <a:r>
              <a:rPr lang="en-US"/>
              <a:t>P</a:t>
            </a:r>
          </a:p>
          <a:p>
            <a:pPr defTabSz="838200"/>
            <a:endParaRPr lang="en-US"/>
          </a:p>
          <a:p>
            <a:pPr defTabSz="838200"/>
            <a:r>
              <a:rPr lang="en-US"/>
              <a:t>R</a:t>
            </a:r>
          </a:p>
        </p:txBody>
      </p:sp>
      <p:sp>
        <p:nvSpPr>
          <p:cNvPr id="9226" name="Text Box 184"/>
          <p:cNvSpPr txBox="1">
            <a:spLocks noChangeArrowheads="1"/>
          </p:cNvSpPr>
          <p:nvPr/>
        </p:nvSpPr>
        <p:spPr bwMode="auto">
          <a:xfrm>
            <a:off x="6583974" y="469901"/>
            <a:ext cx="312906" cy="4524315"/>
          </a:xfrm>
          <a:prstGeom prst="rect">
            <a:avLst/>
          </a:prstGeom>
          <a:noFill/>
          <a:ln w="9525" algn="ctr">
            <a:noFill/>
            <a:miter lim="800000"/>
            <a:headEnd/>
            <a:tailEnd/>
          </a:ln>
        </p:spPr>
        <p:txBody>
          <a:bodyPr wrap="none">
            <a:spAutoFit/>
          </a:bodyPr>
          <a:lstStyle/>
          <a:p>
            <a:pPr defTabSz="838200"/>
            <a:r>
              <a:rPr lang="en-US"/>
              <a:t>1</a:t>
            </a:r>
          </a:p>
          <a:p>
            <a:pPr defTabSz="838200"/>
            <a:endParaRPr lang="en-US"/>
          </a:p>
          <a:p>
            <a:pPr defTabSz="838200"/>
            <a:endParaRPr lang="en-US"/>
          </a:p>
          <a:p>
            <a:pPr defTabSz="838200"/>
            <a:r>
              <a:rPr lang="en-US"/>
              <a:t>2</a:t>
            </a:r>
          </a:p>
          <a:p>
            <a:pPr defTabSz="838200"/>
            <a:endParaRPr lang="en-US"/>
          </a:p>
          <a:p>
            <a:pPr defTabSz="838200"/>
            <a:endParaRPr lang="en-US"/>
          </a:p>
          <a:p>
            <a:pPr defTabSz="838200"/>
            <a:r>
              <a:rPr lang="en-US"/>
              <a:t>4</a:t>
            </a:r>
          </a:p>
          <a:p>
            <a:pPr defTabSz="838200"/>
            <a:endParaRPr lang="en-US"/>
          </a:p>
          <a:p>
            <a:pPr defTabSz="838200"/>
            <a:r>
              <a:rPr lang="en-US"/>
              <a:t>2</a:t>
            </a:r>
          </a:p>
          <a:p>
            <a:pPr defTabSz="838200"/>
            <a:endParaRPr lang="en-US"/>
          </a:p>
          <a:p>
            <a:pPr defTabSz="838200"/>
            <a:endParaRPr lang="en-US"/>
          </a:p>
          <a:p>
            <a:pPr defTabSz="838200"/>
            <a:r>
              <a:rPr lang="en-US"/>
              <a:t>3</a:t>
            </a:r>
          </a:p>
          <a:p>
            <a:pPr defTabSz="838200"/>
            <a:endParaRPr lang="en-US"/>
          </a:p>
          <a:p>
            <a:pPr defTabSz="838200"/>
            <a:r>
              <a:rPr lang="en-US"/>
              <a:t>1</a:t>
            </a:r>
          </a:p>
          <a:p>
            <a:pPr defTabSz="838200"/>
            <a:endParaRPr lang="en-US"/>
          </a:p>
          <a:p>
            <a:pPr defTabSz="838200"/>
            <a:r>
              <a:rPr lang="en-US"/>
              <a:t>1</a:t>
            </a:r>
          </a:p>
        </p:txBody>
      </p:sp>
    </p:spTree>
    <p:extLst>
      <p:ext uri="{BB962C8B-B14F-4D97-AF65-F5344CB8AC3E}">
        <p14:creationId xmlns:p14="http://schemas.microsoft.com/office/powerpoint/2010/main" val="401011156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81000" y="1066802"/>
          <a:ext cx="7620002" cy="3543599"/>
        </p:xfrm>
        <a:graphic>
          <a:graphicData uri="http://schemas.openxmlformats.org/drawingml/2006/table">
            <a:tbl>
              <a:tblPr/>
              <a:tblGrid>
                <a:gridCol w="1088124">
                  <a:extLst>
                    <a:ext uri="{9D8B030D-6E8A-4147-A177-3AD203B41FA5}">
                      <a16:colId xmlns:a16="http://schemas.microsoft.com/office/drawing/2014/main" val="20000"/>
                    </a:ext>
                  </a:extLst>
                </a:gridCol>
                <a:gridCol w="1088124">
                  <a:extLst>
                    <a:ext uri="{9D8B030D-6E8A-4147-A177-3AD203B41FA5}">
                      <a16:colId xmlns:a16="http://schemas.microsoft.com/office/drawing/2014/main" val="20001"/>
                    </a:ext>
                  </a:extLst>
                </a:gridCol>
                <a:gridCol w="1088124">
                  <a:extLst>
                    <a:ext uri="{9D8B030D-6E8A-4147-A177-3AD203B41FA5}">
                      <a16:colId xmlns:a16="http://schemas.microsoft.com/office/drawing/2014/main" val="20002"/>
                    </a:ext>
                  </a:extLst>
                </a:gridCol>
                <a:gridCol w="1088907">
                  <a:extLst>
                    <a:ext uri="{9D8B030D-6E8A-4147-A177-3AD203B41FA5}">
                      <a16:colId xmlns:a16="http://schemas.microsoft.com/office/drawing/2014/main" val="20003"/>
                    </a:ext>
                  </a:extLst>
                </a:gridCol>
                <a:gridCol w="1088124">
                  <a:extLst>
                    <a:ext uri="{9D8B030D-6E8A-4147-A177-3AD203B41FA5}">
                      <a16:colId xmlns:a16="http://schemas.microsoft.com/office/drawing/2014/main" val="20004"/>
                    </a:ext>
                  </a:extLst>
                </a:gridCol>
                <a:gridCol w="1088907">
                  <a:extLst>
                    <a:ext uri="{9D8B030D-6E8A-4147-A177-3AD203B41FA5}">
                      <a16:colId xmlns:a16="http://schemas.microsoft.com/office/drawing/2014/main" val="20005"/>
                    </a:ext>
                  </a:extLst>
                </a:gridCol>
                <a:gridCol w="1089692">
                  <a:extLst>
                    <a:ext uri="{9D8B030D-6E8A-4147-A177-3AD203B41FA5}">
                      <a16:colId xmlns:a16="http://schemas.microsoft.com/office/drawing/2014/main" val="20006"/>
                    </a:ext>
                  </a:extLst>
                </a:gridCol>
              </a:tblGrid>
              <a:tr h="480745">
                <a:tc>
                  <a:txBody>
                    <a:bodyPr/>
                    <a:lstStyle/>
                    <a:p>
                      <a:pPr marL="0" marR="0" algn="just">
                        <a:lnSpc>
                          <a:spcPct val="115000"/>
                        </a:lnSpc>
                        <a:spcBef>
                          <a:spcPts val="0"/>
                        </a:spcBef>
                        <a:spcAft>
                          <a:spcPts val="1000"/>
                        </a:spcAft>
                        <a:tabLst>
                          <a:tab pos="3578225" algn="l"/>
                        </a:tabLst>
                      </a:pPr>
                      <a:endParaRPr lang="en-IN" sz="1800">
                        <a:latin typeface="Times New Roman"/>
                        <a:ea typeface="Times New Roman"/>
                        <a:cs typeface="Times New Roman"/>
                      </a:endParaRPr>
                    </a:p>
                  </a:txBody>
                  <a:tcPr marL="67719" marR="6771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S1 (CoFe</a:t>
                      </a:r>
                      <a:r>
                        <a:rPr lang="en-IN" sz="1800" baseline="-25000">
                          <a:latin typeface="Times New Roman"/>
                          <a:ea typeface="Times New Roman"/>
                          <a:cs typeface="Times New Roman"/>
                        </a:rPr>
                        <a:t>2</a:t>
                      </a:r>
                      <a:r>
                        <a:rPr lang="en-IN" sz="1800">
                          <a:latin typeface="Times New Roman"/>
                          <a:ea typeface="Times New Roman"/>
                          <a:cs typeface="Times New Roman"/>
                        </a:rPr>
                        <a:t>O</a:t>
                      </a:r>
                      <a:r>
                        <a:rPr lang="en-IN" sz="1800" baseline="-25000">
                          <a:latin typeface="Times New Roman"/>
                          <a:ea typeface="Times New Roman"/>
                          <a:cs typeface="Times New Roman"/>
                        </a:rPr>
                        <a:t>4</a:t>
                      </a:r>
                      <a:r>
                        <a:rPr lang="en-IN" sz="1800">
                          <a:latin typeface="Times New Roman"/>
                          <a:ea typeface="Times New Roman"/>
                          <a:cs typeface="Times New Roman"/>
                        </a:rPr>
                        <a:t>: citrate method)</a:t>
                      </a:r>
                      <a:endParaRPr lang="en-US" sz="1800">
                        <a:latin typeface="Calibri"/>
                        <a:ea typeface="Calibri"/>
                        <a:cs typeface="Times New Roman"/>
                      </a:endParaRPr>
                    </a:p>
                  </a:txBody>
                  <a:tcPr marL="67719" marR="6771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S2 (CoFe</a:t>
                      </a:r>
                      <a:r>
                        <a:rPr lang="en-IN" sz="1800" baseline="-25000">
                          <a:latin typeface="Times New Roman"/>
                          <a:ea typeface="Times New Roman"/>
                          <a:cs typeface="Times New Roman"/>
                        </a:rPr>
                        <a:t>2</a:t>
                      </a:r>
                      <a:r>
                        <a:rPr lang="en-IN" sz="1800">
                          <a:latin typeface="Times New Roman"/>
                          <a:ea typeface="Times New Roman"/>
                          <a:cs typeface="Times New Roman"/>
                        </a:rPr>
                        <a:t>O</a:t>
                      </a:r>
                      <a:r>
                        <a:rPr lang="en-IN" sz="1800" baseline="-25000">
                          <a:latin typeface="Times New Roman"/>
                          <a:ea typeface="Times New Roman"/>
                          <a:cs typeface="Times New Roman"/>
                        </a:rPr>
                        <a:t>4</a:t>
                      </a:r>
                      <a:r>
                        <a:rPr lang="en-IN" sz="1800">
                          <a:latin typeface="Times New Roman"/>
                          <a:ea typeface="Times New Roman"/>
                          <a:cs typeface="Times New Roman"/>
                        </a:rPr>
                        <a:t>: co-precipitation method)</a:t>
                      </a:r>
                      <a:endParaRPr lang="en-US" sz="1800">
                        <a:latin typeface="Calibri"/>
                        <a:ea typeface="Calibri"/>
                        <a:cs typeface="Times New Roman"/>
                      </a:endParaRPr>
                    </a:p>
                  </a:txBody>
                  <a:tcPr marL="67719" marR="6771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80187">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Annealing temperature</a:t>
                      </a:r>
                      <a:endParaRPr lang="en-US" sz="1800">
                        <a:latin typeface="Calibri"/>
                        <a:ea typeface="Calibri"/>
                        <a:cs typeface="Times New Roman"/>
                      </a:endParaRPr>
                    </a:p>
                  </a:txBody>
                  <a:tcPr marL="67719" marR="6771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Scherrer’s method</a:t>
                      </a:r>
                      <a:endParaRPr lang="en-US" sz="1800">
                        <a:latin typeface="Calibri"/>
                        <a:ea typeface="Calibri"/>
                        <a:cs typeface="Times New Roman"/>
                      </a:endParaRPr>
                    </a:p>
                  </a:txBody>
                  <a:tcPr marL="67719" marR="6771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Williamson-Hall method</a:t>
                      </a:r>
                      <a:endParaRPr lang="en-US" sz="1800">
                        <a:latin typeface="Calibri"/>
                        <a:ea typeface="Calibri"/>
                        <a:cs typeface="Times New Roman"/>
                      </a:endParaRPr>
                    </a:p>
                  </a:txBody>
                  <a:tcPr marL="67719" marR="6771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Rietveld method</a:t>
                      </a:r>
                      <a:endParaRPr lang="en-US" sz="1800">
                        <a:latin typeface="Calibri"/>
                        <a:ea typeface="Calibri"/>
                        <a:cs typeface="Times New Roman"/>
                      </a:endParaRPr>
                    </a:p>
                  </a:txBody>
                  <a:tcPr marL="67719" marR="6771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Scherrer’s method</a:t>
                      </a:r>
                      <a:endParaRPr lang="en-US" sz="1800">
                        <a:latin typeface="Calibri"/>
                        <a:ea typeface="Calibri"/>
                        <a:cs typeface="Times New Roman"/>
                      </a:endParaRPr>
                    </a:p>
                  </a:txBody>
                  <a:tcPr marL="67719" marR="6771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Williamson-Hall method</a:t>
                      </a:r>
                      <a:endParaRPr lang="en-US" sz="1800">
                        <a:latin typeface="Calibri"/>
                        <a:ea typeface="Calibri"/>
                        <a:cs typeface="Times New Roman"/>
                      </a:endParaRPr>
                    </a:p>
                  </a:txBody>
                  <a:tcPr marL="67719" marR="6771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Rietveld method</a:t>
                      </a:r>
                      <a:endParaRPr lang="en-US" sz="1800">
                        <a:latin typeface="Calibri"/>
                        <a:ea typeface="Calibri"/>
                        <a:cs typeface="Times New Roman"/>
                      </a:endParaRPr>
                    </a:p>
                  </a:txBody>
                  <a:tcPr marL="67719" marR="6771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94781">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200</a:t>
                      </a:r>
                      <a:r>
                        <a:rPr lang="en-IN" sz="1800" baseline="30000">
                          <a:latin typeface="Times New Roman"/>
                          <a:ea typeface="Times New Roman"/>
                          <a:cs typeface="Times New Roman"/>
                        </a:rPr>
                        <a:t>0</a:t>
                      </a:r>
                      <a:r>
                        <a:rPr lang="en-IN" sz="1800">
                          <a:latin typeface="Times New Roman"/>
                          <a:ea typeface="Times New Roman"/>
                          <a:cs typeface="Times New Roman"/>
                        </a:rPr>
                        <a:t>C</a:t>
                      </a:r>
                      <a:endParaRPr lang="en-US" sz="1800">
                        <a:latin typeface="Calibri"/>
                        <a:ea typeface="Calibri"/>
                        <a:cs typeface="Times New Roman"/>
                      </a:endParaRPr>
                    </a:p>
                  </a:txBody>
                  <a:tcPr marL="67719" marR="67719"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9.1</a:t>
                      </a:r>
                      <a:endParaRPr lang="en-US" sz="1800">
                        <a:latin typeface="Calibri"/>
                        <a:ea typeface="Calibri"/>
                        <a:cs typeface="Times New Roman"/>
                      </a:endParaRPr>
                    </a:p>
                  </a:txBody>
                  <a:tcPr marL="67719" marR="67719"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8.1</a:t>
                      </a:r>
                      <a:endParaRPr lang="en-US" sz="1800">
                        <a:latin typeface="Calibri"/>
                        <a:ea typeface="Calibri"/>
                        <a:cs typeface="Times New Roman"/>
                      </a:endParaRPr>
                    </a:p>
                  </a:txBody>
                  <a:tcPr marL="67719" marR="67719"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6.2</a:t>
                      </a:r>
                      <a:endParaRPr lang="en-US" sz="1800">
                        <a:latin typeface="Calibri"/>
                        <a:ea typeface="Calibri"/>
                        <a:cs typeface="Times New Roman"/>
                      </a:endParaRPr>
                    </a:p>
                  </a:txBody>
                  <a:tcPr marL="67719" marR="67719"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12.1</a:t>
                      </a:r>
                      <a:endParaRPr lang="en-US" sz="1800">
                        <a:latin typeface="Calibri"/>
                        <a:ea typeface="Calibri"/>
                        <a:cs typeface="Times New Roman"/>
                      </a:endParaRPr>
                    </a:p>
                  </a:txBody>
                  <a:tcPr marL="67719" marR="67719"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11.2</a:t>
                      </a:r>
                      <a:endParaRPr lang="en-US" sz="1800">
                        <a:latin typeface="Calibri"/>
                        <a:ea typeface="Calibri"/>
                        <a:cs typeface="Times New Roman"/>
                      </a:endParaRPr>
                    </a:p>
                  </a:txBody>
                  <a:tcPr marL="67719" marR="67719"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9.4</a:t>
                      </a:r>
                      <a:endParaRPr lang="en-US" sz="1800">
                        <a:latin typeface="Calibri"/>
                        <a:ea typeface="Calibri"/>
                        <a:cs typeface="Times New Roman"/>
                      </a:endParaRPr>
                    </a:p>
                  </a:txBody>
                  <a:tcPr marL="67719" marR="67719"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480745">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400</a:t>
                      </a:r>
                      <a:r>
                        <a:rPr lang="en-IN" sz="1800" baseline="30000">
                          <a:latin typeface="Times New Roman"/>
                          <a:ea typeface="Times New Roman"/>
                          <a:cs typeface="Times New Roman"/>
                        </a:rPr>
                        <a:t>0</a:t>
                      </a:r>
                      <a:r>
                        <a:rPr lang="en-IN" sz="1800">
                          <a:latin typeface="Times New Roman"/>
                          <a:ea typeface="Times New Roman"/>
                          <a:cs typeface="Times New Roman"/>
                        </a:rPr>
                        <a:t>C</a:t>
                      </a:r>
                      <a:endParaRPr lang="en-US" sz="1800">
                        <a:latin typeface="Calibri"/>
                        <a:ea typeface="Calibri"/>
                        <a:cs typeface="Times New Roman"/>
                      </a:endParaRPr>
                    </a:p>
                  </a:txBody>
                  <a:tcPr marL="67719" marR="67719" marT="0" marB="0">
                    <a:lnL>
                      <a:noFill/>
                    </a:lnL>
                    <a:lnR>
                      <a:noFill/>
                    </a:lnR>
                    <a:lnT>
                      <a:noFill/>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12.2</a:t>
                      </a:r>
                      <a:endParaRPr lang="en-US" sz="1800">
                        <a:latin typeface="Calibri"/>
                        <a:ea typeface="Calibri"/>
                        <a:cs typeface="Times New Roman"/>
                      </a:endParaRPr>
                    </a:p>
                  </a:txBody>
                  <a:tcPr marL="67719" marR="67719" marT="0" marB="0">
                    <a:lnL>
                      <a:noFill/>
                    </a:lnL>
                    <a:lnR>
                      <a:noFill/>
                    </a:lnR>
                    <a:lnT>
                      <a:noFill/>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11.1</a:t>
                      </a:r>
                      <a:endParaRPr lang="en-US" sz="1800">
                        <a:latin typeface="Calibri"/>
                        <a:ea typeface="Calibri"/>
                        <a:cs typeface="Times New Roman"/>
                      </a:endParaRPr>
                    </a:p>
                  </a:txBody>
                  <a:tcPr marL="67719" marR="67719" marT="0" marB="0">
                    <a:lnL>
                      <a:noFill/>
                    </a:lnL>
                    <a:lnR>
                      <a:noFill/>
                    </a:lnR>
                    <a:lnT>
                      <a:noFill/>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9.3</a:t>
                      </a:r>
                      <a:endParaRPr lang="en-US" sz="1800">
                        <a:latin typeface="Calibri"/>
                        <a:ea typeface="Calibri"/>
                        <a:cs typeface="Times New Roman"/>
                      </a:endParaRPr>
                    </a:p>
                  </a:txBody>
                  <a:tcPr marL="67719" marR="67719" marT="0" marB="0">
                    <a:lnL>
                      <a:noFill/>
                    </a:lnL>
                    <a:lnR>
                      <a:noFill/>
                    </a:lnR>
                    <a:lnT>
                      <a:noFill/>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14.3</a:t>
                      </a:r>
                      <a:endParaRPr lang="en-US" sz="1800">
                        <a:latin typeface="Calibri"/>
                        <a:ea typeface="Calibri"/>
                        <a:cs typeface="Times New Roman"/>
                      </a:endParaRPr>
                    </a:p>
                  </a:txBody>
                  <a:tcPr marL="67719" marR="67719" marT="0" marB="0">
                    <a:lnL>
                      <a:noFill/>
                    </a:lnL>
                    <a:lnR>
                      <a:noFill/>
                    </a:lnR>
                    <a:lnT>
                      <a:noFill/>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13.1</a:t>
                      </a:r>
                      <a:endParaRPr lang="en-US" sz="1800">
                        <a:latin typeface="Calibri"/>
                        <a:ea typeface="Calibri"/>
                        <a:cs typeface="Times New Roman"/>
                      </a:endParaRPr>
                    </a:p>
                  </a:txBody>
                  <a:tcPr marL="67719" marR="67719" marT="0" marB="0">
                    <a:lnL>
                      <a:noFill/>
                    </a:lnL>
                    <a:lnR>
                      <a:noFill/>
                    </a:lnR>
                    <a:lnT>
                      <a:noFill/>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11.1</a:t>
                      </a:r>
                      <a:endParaRPr lang="en-US" sz="1800">
                        <a:latin typeface="Calibri"/>
                        <a:ea typeface="Calibri"/>
                        <a:cs typeface="Times New Roman"/>
                      </a:endParaRPr>
                    </a:p>
                  </a:txBody>
                  <a:tcPr marL="67719" marR="67719" marT="0" marB="0">
                    <a:lnL>
                      <a:noFill/>
                    </a:lnL>
                    <a:lnR>
                      <a:noFill/>
                    </a:lnR>
                    <a:lnT>
                      <a:noFill/>
                    </a:lnT>
                    <a:lnB>
                      <a:noFill/>
                    </a:lnB>
                  </a:tcPr>
                </a:tc>
                <a:extLst>
                  <a:ext uri="{0D108BD9-81ED-4DB2-BD59-A6C34878D82A}">
                    <a16:rowId xmlns:a16="http://schemas.microsoft.com/office/drawing/2014/main" val="10003"/>
                  </a:ext>
                </a:extLst>
              </a:tr>
              <a:tr h="480745">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600</a:t>
                      </a:r>
                      <a:r>
                        <a:rPr lang="en-IN" sz="1800" baseline="30000">
                          <a:latin typeface="Times New Roman"/>
                          <a:ea typeface="Times New Roman"/>
                          <a:cs typeface="Times New Roman"/>
                        </a:rPr>
                        <a:t>0</a:t>
                      </a:r>
                      <a:r>
                        <a:rPr lang="en-IN" sz="1800">
                          <a:latin typeface="Times New Roman"/>
                          <a:ea typeface="Times New Roman"/>
                          <a:cs typeface="Times New Roman"/>
                        </a:rPr>
                        <a:t>C</a:t>
                      </a:r>
                      <a:endParaRPr lang="en-US" sz="1800">
                        <a:latin typeface="Calibri"/>
                        <a:ea typeface="Calibri"/>
                        <a:cs typeface="Times New Roman"/>
                      </a:endParaRPr>
                    </a:p>
                  </a:txBody>
                  <a:tcPr marL="67719" marR="67719" marT="0" marB="0">
                    <a:lnL>
                      <a:noFill/>
                    </a:lnL>
                    <a:lnR>
                      <a:noFill/>
                    </a:lnR>
                    <a:lnT>
                      <a:noFill/>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38.3</a:t>
                      </a:r>
                      <a:endParaRPr lang="en-US" sz="1800">
                        <a:latin typeface="Calibri"/>
                        <a:ea typeface="Calibri"/>
                        <a:cs typeface="Times New Roman"/>
                      </a:endParaRPr>
                    </a:p>
                  </a:txBody>
                  <a:tcPr marL="67719" marR="67719" marT="0" marB="0">
                    <a:lnL>
                      <a:noFill/>
                    </a:lnL>
                    <a:lnR>
                      <a:noFill/>
                    </a:lnR>
                    <a:lnT>
                      <a:noFill/>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37.1</a:t>
                      </a:r>
                      <a:endParaRPr lang="en-US" sz="1800">
                        <a:latin typeface="Calibri"/>
                        <a:ea typeface="Calibri"/>
                        <a:cs typeface="Times New Roman"/>
                      </a:endParaRPr>
                    </a:p>
                  </a:txBody>
                  <a:tcPr marL="67719" marR="67719" marT="0" marB="0">
                    <a:lnL>
                      <a:noFill/>
                    </a:lnL>
                    <a:lnR>
                      <a:noFill/>
                    </a:lnR>
                    <a:lnT>
                      <a:noFill/>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35.4</a:t>
                      </a:r>
                      <a:endParaRPr lang="en-US" sz="1800">
                        <a:latin typeface="Calibri"/>
                        <a:ea typeface="Calibri"/>
                        <a:cs typeface="Times New Roman"/>
                      </a:endParaRPr>
                    </a:p>
                  </a:txBody>
                  <a:tcPr marL="67719" marR="67719" marT="0" marB="0">
                    <a:lnL>
                      <a:noFill/>
                    </a:lnL>
                    <a:lnR>
                      <a:noFill/>
                    </a:lnR>
                    <a:lnT>
                      <a:noFill/>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17.4</a:t>
                      </a:r>
                      <a:endParaRPr lang="en-US" sz="1800">
                        <a:latin typeface="Calibri"/>
                        <a:ea typeface="Calibri"/>
                        <a:cs typeface="Times New Roman"/>
                      </a:endParaRPr>
                    </a:p>
                  </a:txBody>
                  <a:tcPr marL="67719" marR="67719" marT="0" marB="0">
                    <a:lnL>
                      <a:noFill/>
                    </a:lnL>
                    <a:lnR>
                      <a:noFill/>
                    </a:lnR>
                    <a:lnT>
                      <a:noFill/>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16.3</a:t>
                      </a:r>
                      <a:endParaRPr lang="en-US" sz="1800">
                        <a:latin typeface="Calibri"/>
                        <a:ea typeface="Calibri"/>
                        <a:cs typeface="Times New Roman"/>
                      </a:endParaRPr>
                    </a:p>
                  </a:txBody>
                  <a:tcPr marL="67719" marR="67719" marT="0" marB="0">
                    <a:lnL>
                      <a:noFill/>
                    </a:lnL>
                    <a:lnR>
                      <a:noFill/>
                    </a:lnR>
                    <a:lnT>
                      <a:noFill/>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15.3</a:t>
                      </a:r>
                      <a:endParaRPr lang="en-US" sz="1800">
                        <a:latin typeface="Calibri"/>
                        <a:ea typeface="Calibri"/>
                        <a:cs typeface="Times New Roman"/>
                      </a:endParaRPr>
                    </a:p>
                  </a:txBody>
                  <a:tcPr marL="67719" marR="67719" marT="0" marB="0">
                    <a:lnL>
                      <a:noFill/>
                    </a:lnL>
                    <a:lnR>
                      <a:noFill/>
                    </a:lnR>
                    <a:lnT>
                      <a:noFill/>
                    </a:lnT>
                    <a:lnB>
                      <a:noFill/>
                    </a:lnB>
                  </a:tcPr>
                </a:tc>
                <a:extLst>
                  <a:ext uri="{0D108BD9-81ED-4DB2-BD59-A6C34878D82A}">
                    <a16:rowId xmlns:a16="http://schemas.microsoft.com/office/drawing/2014/main" val="10004"/>
                  </a:ext>
                </a:extLst>
              </a:tr>
              <a:tr h="509988">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800</a:t>
                      </a:r>
                      <a:r>
                        <a:rPr lang="en-IN" sz="1800" baseline="30000">
                          <a:latin typeface="Times New Roman"/>
                          <a:ea typeface="Times New Roman"/>
                          <a:cs typeface="Times New Roman"/>
                        </a:rPr>
                        <a:t>0</a:t>
                      </a:r>
                      <a:r>
                        <a:rPr lang="en-IN" sz="1800">
                          <a:latin typeface="Times New Roman"/>
                          <a:ea typeface="Times New Roman"/>
                          <a:cs typeface="Times New Roman"/>
                        </a:rPr>
                        <a:t>C</a:t>
                      </a:r>
                      <a:endParaRPr lang="en-US" sz="1800">
                        <a:latin typeface="Calibri"/>
                        <a:ea typeface="Calibri"/>
                        <a:cs typeface="Times New Roman"/>
                      </a:endParaRPr>
                    </a:p>
                  </a:txBody>
                  <a:tcPr marL="67719" marR="67719"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50.1</a:t>
                      </a:r>
                      <a:endParaRPr lang="en-US" sz="1800">
                        <a:latin typeface="Calibri"/>
                        <a:ea typeface="Calibri"/>
                        <a:cs typeface="Times New Roman"/>
                      </a:endParaRPr>
                    </a:p>
                  </a:txBody>
                  <a:tcPr marL="67719" marR="67719"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49.2</a:t>
                      </a:r>
                      <a:endParaRPr lang="en-US" sz="1800">
                        <a:latin typeface="Calibri"/>
                        <a:ea typeface="Calibri"/>
                        <a:cs typeface="Times New Roman"/>
                      </a:endParaRPr>
                    </a:p>
                  </a:txBody>
                  <a:tcPr marL="67719" marR="67719"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48.2</a:t>
                      </a:r>
                      <a:endParaRPr lang="en-US" sz="1800">
                        <a:latin typeface="Calibri"/>
                        <a:ea typeface="Calibri"/>
                        <a:cs typeface="Times New Roman"/>
                      </a:endParaRPr>
                    </a:p>
                  </a:txBody>
                  <a:tcPr marL="67719" marR="67719"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36.1</a:t>
                      </a:r>
                      <a:endParaRPr lang="en-US" sz="1800">
                        <a:latin typeface="Calibri"/>
                        <a:ea typeface="Calibri"/>
                        <a:cs typeface="Times New Roman"/>
                      </a:endParaRPr>
                    </a:p>
                  </a:txBody>
                  <a:tcPr marL="67719" marR="67719"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tabLst>
                          <a:tab pos="3578225" algn="l"/>
                        </a:tabLst>
                      </a:pPr>
                      <a:r>
                        <a:rPr lang="en-IN" sz="1800">
                          <a:latin typeface="Times New Roman"/>
                          <a:ea typeface="Times New Roman"/>
                          <a:cs typeface="Times New Roman"/>
                        </a:rPr>
                        <a:t>35.1</a:t>
                      </a:r>
                      <a:endParaRPr lang="en-US" sz="1800">
                        <a:latin typeface="Calibri"/>
                        <a:ea typeface="Calibri"/>
                        <a:cs typeface="Times New Roman"/>
                      </a:endParaRPr>
                    </a:p>
                  </a:txBody>
                  <a:tcPr marL="67719" marR="67719"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tabLst>
                          <a:tab pos="3578225" algn="l"/>
                        </a:tabLst>
                      </a:pPr>
                      <a:r>
                        <a:rPr lang="en-IN" sz="1800" dirty="0">
                          <a:latin typeface="Times New Roman"/>
                          <a:ea typeface="Times New Roman"/>
                          <a:cs typeface="Times New Roman"/>
                        </a:rPr>
                        <a:t>33.2</a:t>
                      </a:r>
                      <a:endParaRPr lang="en-US" sz="1800" dirty="0">
                        <a:latin typeface="Calibri"/>
                        <a:ea typeface="Calibri"/>
                        <a:cs typeface="Times New Roman"/>
                      </a:endParaRPr>
                    </a:p>
                  </a:txBody>
                  <a:tcPr marL="67719" marR="67719"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01421" name="Rectangle 1"/>
          <p:cNvSpPr>
            <a:spLocks noChangeArrowheads="1"/>
          </p:cNvSpPr>
          <p:nvPr/>
        </p:nvSpPr>
        <p:spPr bwMode="auto">
          <a:xfrm>
            <a:off x="762000" y="0"/>
            <a:ext cx="8153400" cy="1015663"/>
          </a:xfrm>
          <a:prstGeom prst="rect">
            <a:avLst/>
          </a:prstGeom>
          <a:noFill/>
          <a:ln w="9525">
            <a:noFill/>
            <a:miter lim="800000"/>
            <a:headEnd/>
            <a:tailEnd/>
          </a:ln>
        </p:spPr>
        <p:txBody>
          <a:bodyPr anchor="ctr">
            <a:spAutoFit/>
          </a:bodyPr>
          <a:lstStyle/>
          <a:p>
            <a:pPr algn="just">
              <a:tabLst>
                <a:tab pos="3578225" algn="l"/>
              </a:tabLst>
            </a:pPr>
            <a:r>
              <a:rPr lang="en-US" sz="2000">
                <a:latin typeface="Times New Roman" pitchFamily="18" charset="0"/>
                <a:ea typeface="Calibri" pitchFamily="34" charset="0"/>
                <a:cs typeface="Times New Roman" pitchFamily="18" charset="0"/>
              </a:rPr>
              <a:t>Average crystallite size (nm) calculated by Scherrer</a:t>
            </a:r>
            <a:r>
              <a:rPr lang="en-US" sz="2000">
                <a:latin typeface="Calibri" pitchFamily="34" charset="0"/>
                <a:ea typeface="Calibri" pitchFamily="34" charset="0"/>
                <a:cs typeface="Times New Roman" pitchFamily="18" charset="0"/>
              </a:rPr>
              <a:t>’</a:t>
            </a:r>
            <a:r>
              <a:rPr lang="en-US" sz="2000">
                <a:latin typeface="Times New Roman" pitchFamily="18" charset="0"/>
                <a:ea typeface="Calibri" pitchFamily="34" charset="0"/>
                <a:cs typeface="Times New Roman" pitchFamily="18" charset="0"/>
              </a:rPr>
              <a:t>s, Williamson-Hall and Rietveld methods for the samples S1 and S2 annealed at different annealing temperatures.</a:t>
            </a:r>
            <a:endParaRPr lang="en-US" sz="2000">
              <a:latin typeface="Calibri" pitchFamily="34" charset="0"/>
              <a:ea typeface="Calibri" pitchFamily="34" charset="0"/>
              <a:cs typeface="Times New Roman" pitchFamily="18" charset="0"/>
            </a:endParaRPr>
          </a:p>
        </p:txBody>
      </p:sp>
    </p:spTree>
    <p:extLst>
      <p:ext uri="{BB962C8B-B14F-4D97-AF65-F5344CB8AC3E}">
        <p14:creationId xmlns:p14="http://schemas.microsoft.com/office/powerpoint/2010/main" val="25805598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2"/>
          <a:srcRect/>
          <a:stretch>
            <a:fillRect/>
          </a:stretch>
        </p:blipFill>
        <p:spPr bwMode="auto">
          <a:xfrm>
            <a:off x="228601" y="76200"/>
            <a:ext cx="8805863" cy="3690938"/>
          </a:xfrm>
          <a:prstGeom prst="rect">
            <a:avLst/>
          </a:prstGeom>
          <a:noFill/>
          <a:ln w="9525">
            <a:noFill/>
            <a:miter lim="800000"/>
            <a:headEnd/>
            <a:tailEnd/>
          </a:ln>
        </p:spPr>
      </p:pic>
      <p:sp>
        <p:nvSpPr>
          <p:cNvPr id="103427" name="Rectangle 4"/>
          <p:cNvSpPr>
            <a:spLocks noChangeArrowheads="1"/>
          </p:cNvSpPr>
          <p:nvPr/>
        </p:nvSpPr>
        <p:spPr bwMode="auto">
          <a:xfrm>
            <a:off x="304800" y="3886201"/>
            <a:ext cx="8610600" cy="2169825"/>
          </a:xfrm>
          <a:prstGeom prst="rect">
            <a:avLst/>
          </a:prstGeom>
          <a:noFill/>
          <a:ln w="9525">
            <a:noFill/>
            <a:miter lim="800000"/>
            <a:headEnd/>
            <a:tailEnd/>
          </a:ln>
        </p:spPr>
        <p:txBody>
          <a:bodyPr>
            <a:spAutoFit/>
          </a:bodyPr>
          <a:lstStyle/>
          <a:p>
            <a:pPr>
              <a:lnSpc>
                <a:spcPct val="150000"/>
              </a:lnSpc>
            </a:pPr>
            <a:endParaRPr lang="en-US"/>
          </a:p>
          <a:p>
            <a:pPr>
              <a:lnSpc>
                <a:spcPct val="150000"/>
              </a:lnSpc>
            </a:pPr>
            <a:r>
              <a:rPr lang="en-US" i="1"/>
              <a:t>X-ray Scattering by assemblies of electrons</a:t>
            </a:r>
          </a:p>
          <a:p>
            <a:pPr>
              <a:lnSpc>
                <a:spcPct val="150000"/>
              </a:lnSpc>
            </a:pPr>
            <a:r>
              <a:rPr lang="en-US" i="1"/>
              <a:t>Fourier transform</a:t>
            </a:r>
          </a:p>
          <a:p>
            <a:pPr>
              <a:lnSpc>
                <a:spcPct val="150000"/>
              </a:lnSpc>
            </a:pPr>
            <a:r>
              <a:rPr lang="en-US" i="1"/>
              <a:t>Convolution Product</a:t>
            </a:r>
          </a:p>
          <a:p>
            <a:pPr>
              <a:lnSpc>
                <a:spcPct val="150000"/>
              </a:lnSpc>
            </a:pPr>
            <a:r>
              <a:rPr lang="en-US" i="1"/>
              <a:t>X-ray scattering by particles in solution.</a:t>
            </a:r>
          </a:p>
        </p:txBody>
      </p:sp>
    </p:spTree>
    <p:extLst>
      <p:ext uri="{BB962C8B-B14F-4D97-AF65-F5344CB8AC3E}">
        <p14:creationId xmlns:p14="http://schemas.microsoft.com/office/powerpoint/2010/main" val="41529811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p:cNvPicPr>
            <a:picLocks noChangeAspect="1" noChangeArrowheads="1"/>
          </p:cNvPicPr>
          <p:nvPr/>
        </p:nvPicPr>
        <p:blipFill>
          <a:blip r:embed="rId2"/>
          <a:srcRect/>
          <a:stretch>
            <a:fillRect/>
          </a:stretch>
        </p:blipFill>
        <p:spPr bwMode="auto">
          <a:xfrm>
            <a:off x="1981200" y="762002"/>
            <a:ext cx="4686300" cy="4010025"/>
          </a:xfrm>
          <a:prstGeom prst="rect">
            <a:avLst/>
          </a:prstGeom>
          <a:noFill/>
          <a:ln w="9525">
            <a:noFill/>
            <a:miter lim="800000"/>
            <a:headEnd/>
            <a:tailEnd/>
          </a:ln>
        </p:spPr>
      </p:pic>
    </p:spTree>
    <p:extLst>
      <p:ext uri="{BB962C8B-B14F-4D97-AF65-F5344CB8AC3E}">
        <p14:creationId xmlns:p14="http://schemas.microsoft.com/office/powerpoint/2010/main" val="15378844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2"/>
          <a:srcRect/>
          <a:stretch>
            <a:fillRect/>
          </a:stretch>
        </p:blipFill>
        <p:spPr bwMode="auto">
          <a:xfrm>
            <a:off x="1752601" y="0"/>
            <a:ext cx="4891088" cy="3733800"/>
          </a:xfrm>
          <a:prstGeom prst="rect">
            <a:avLst/>
          </a:prstGeom>
          <a:noFill/>
          <a:ln w="9525">
            <a:noFill/>
            <a:miter lim="800000"/>
            <a:headEnd/>
            <a:tailEnd/>
          </a:ln>
        </p:spPr>
      </p:pic>
      <p:pic>
        <p:nvPicPr>
          <p:cNvPr id="115715" name="Picture 3"/>
          <p:cNvPicPr>
            <a:picLocks noChangeAspect="1" noChangeArrowheads="1"/>
          </p:cNvPicPr>
          <p:nvPr/>
        </p:nvPicPr>
        <p:blipFill>
          <a:blip r:embed="rId3"/>
          <a:srcRect/>
          <a:stretch>
            <a:fillRect/>
          </a:stretch>
        </p:blipFill>
        <p:spPr bwMode="auto">
          <a:xfrm>
            <a:off x="1219200" y="3657602"/>
            <a:ext cx="4895850" cy="1273175"/>
          </a:xfrm>
          <a:prstGeom prst="rect">
            <a:avLst/>
          </a:prstGeom>
          <a:noFill/>
          <a:ln w="9525">
            <a:noFill/>
            <a:miter lim="800000"/>
            <a:headEnd/>
            <a:tailEnd/>
          </a:ln>
        </p:spPr>
      </p:pic>
      <p:pic>
        <p:nvPicPr>
          <p:cNvPr id="115716" name="Picture 4"/>
          <p:cNvPicPr>
            <a:picLocks noChangeAspect="1" noChangeArrowheads="1"/>
          </p:cNvPicPr>
          <p:nvPr/>
        </p:nvPicPr>
        <p:blipFill>
          <a:blip r:embed="rId4"/>
          <a:srcRect/>
          <a:stretch>
            <a:fillRect/>
          </a:stretch>
        </p:blipFill>
        <p:spPr bwMode="auto">
          <a:xfrm>
            <a:off x="762000" y="4800600"/>
            <a:ext cx="4572000" cy="2000250"/>
          </a:xfrm>
          <a:prstGeom prst="rect">
            <a:avLst/>
          </a:prstGeom>
          <a:noFill/>
          <a:ln w="9525">
            <a:noFill/>
            <a:miter lim="800000"/>
            <a:headEnd/>
            <a:tailEnd/>
          </a:ln>
        </p:spPr>
      </p:pic>
      <p:sp>
        <p:nvSpPr>
          <p:cNvPr id="115717" name="Rectangle 6"/>
          <p:cNvSpPr>
            <a:spLocks noChangeArrowheads="1"/>
          </p:cNvSpPr>
          <p:nvPr/>
        </p:nvSpPr>
        <p:spPr bwMode="auto">
          <a:xfrm>
            <a:off x="6248400" y="2438401"/>
            <a:ext cx="2895600" cy="2308324"/>
          </a:xfrm>
          <a:prstGeom prst="rect">
            <a:avLst/>
          </a:prstGeom>
          <a:noFill/>
          <a:ln w="9525">
            <a:noFill/>
            <a:miter lim="800000"/>
            <a:headEnd/>
            <a:tailEnd/>
          </a:ln>
        </p:spPr>
        <p:txBody>
          <a:bodyPr>
            <a:spAutoFit/>
          </a:bodyPr>
          <a:lstStyle/>
          <a:p>
            <a:pPr algn="l"/>
            <a:r>
              <a:rPr lang="en-US" dirty="0"/>
              <a:t>This is a generic function where G, </a:t>
            </a:r>
            <a:r>
              <a:rPr lang="en-US" dirty="0" err="1"/>
              <a:t>R</a:t>
            </a:r>
            <a:r>
              <a:rPr lang="en-US" baseline="-25000" dirty="0" err="1"/>
              <a:t>g</a:t>
            </a:r>
            <a:r>
              <a:rPr lang="en-US" dirty="0"/>
              <a:t>, P and B are defined according to local functions. For </a:t>
            </a:r>
            <a:r>
              <a:rPr lang="pt-BR" dirty="0"/>
              <a:t>example, for a sphere, G = N n</a:t>
            </a:r>
            <a:r>
              <a:rPr lang="pt-BR" baseline="30000" dirty="0"/>
              <a:t>2</a:t>
            </a:r>
            <a:r>
              <a:rPr lang="pt-BR" dirty="0"/>
              <a:t>; Rg = R/1.3; P = 4; B = 2p G S/V</a:t>
            </a:r>
            <a:r>
              <a:rPr lang="pt-BR" baseline="30000" dirty="0"/>
              <a:t>2</a:t>
            </a:r>
            <a:r>
              <a:rPr lang="pt-BR" dirty="0"/>
              <a:t> = 9 G/(2 R</a:t>
            </a:r>
            <a:r>
              <a:rPr lang="pt-BR" baseline="30000" dirty="0"/>
              <a:t>4</a:t>
            </a:r>
            <a:r>
              <a:rPr lang="pt-BR" dirty="0"/>
              <a:t>). (Sphere S = </a:t>
            </a:r>
            <a:r>
              <a:rPr lang="en-US" dirty="0"/>
              <a:t>4</a:t>
            </a:r>
            <a:r>
              <a:rPr lang="el-GR" dirty="0"/>
              <a:t>π</a:t>
            </a:r>
            <a:r>
              <a:rPr lang="en-US" dirty="0"/>
              <a:t>R</a:t>
            </a:r>
            <a:r>
              <a:rPr lang="en-US" baseline="30000" dirty="0"/>
              <a:t>2</a:t>
            </a:r>
            <a:r>
              <a:rPr lang="en-US" dirty="0"/>
              <a:t>; V = 4</a:t>
            </a:r>
            <a:r>
              <a:rPr lang="el-GR" dirty="0"/>
              <a:t>π</a:t>
            </a:r>
            <a:r>
              <a:rPr lang="en-US" dirty="0"/>
              <a:t>R</a:t>
            </a:r>
            <a:r>
              <a:rPr lang="en-US" baseline="30000" dirty="0"/>
              <a:t>3</a:t>
            </a:r>
            <a:r>
              <a:rPr lang="en-US" dirty="0"/>
              <a:t>/3)</a:t>
            </a:r>
          </a:p>
        </p:txBody>
      </p:sp>
    </p:spTree>
    <p:extLst>
      <p:ext uri="{BB962C8B-B14F-4D97-AF65-F5344CB8AC3E}">
        <p14:creationId xmlns:p14="http://schemas.microsoft.com/office/powerpoint/2010/main" val="30649270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DE38CFE3-6121-47A3-8192-9106810FC03F}" type="datetime2">
              <a:rPr lang="en-US" smtClean="0"/>
              <a:pPr>
                <a:defRPr/>
              </a:pPr>
              <a:t>Thursday, November 17, 2022</a:t>
            </a:fld>
            <a:endParaRPr lang="en-US"/>
          </a:p>
        </p:txBody>
      </p:sp>
      <p:sp>
        <p:nvSpPr>
          <p:cNvPr id="5" name="Slide Number Placeholder 4"/>
          <p:cNvSpPr>
            <a:spLocks noGrp="1"/>
          </p:cNvSpPr>
          <p:nvPr>
            <p:ph type="sldNum" sz="quarter" idx="12"/>
          </p:nvPr>
        </p:nvSpPr>
        <p:spPr/>
        <p:txBody>
          <a:bodyPr/>
          <a:lstStyle/>
          <a:p>
            <a:pPr>
              <a:defRPr/>
            </a:pPr>
            <a:fld id="{719F39C8-8957-4C1A-AB97-EA6E1887B01F}" type="slidenum">
              <a:rPr lang="en-US" smtClean="0"/>
              <a:pPr>
                <a:defRPr/>
              </a:pPr>
              <a:t>34</a:t>
            </a:fld>
            <a:endParaRPr lang="en-US"/>
          </a:p>
        </p:txBody>
      </p:sp>
      <p:sp>
        <p:nvSpPr>
          <p:cNvPr id="6" name="Rectangle 5"/>
          <p:cNvSpPr/>
          <p:nvPr/>
        </p:nvSpPr>
        <p:spPr>
          <a:xfrm>
            <a:off x="211015" y="1"/>
            <a:ext cx="8932985" cy="5016758"/>
          </a:xfrm>
          <a:prstGeom prst="rect">
            <a:avLst/>
          </a:prstGeom>
        </p:spPr>
        <p:txBody>
          <a:bodyPr wrap="square">
            <a:spAutoFit/>
          </a:bodyPr>
          <a:lstStyle/>
          <a:p>
            <a:r>
              <a:rPr lang="en-US" sz="3200" b="1" dirty="0" smtClean="0">
                <a:solidFill>
                  <a:srgbClr val="FF0000"/>
                </a:solidFill>
              </a:rPr>
              <a:t>What is Grazing Incidence Diffraction?</a:t>
            </a:r>
          </a:p>
          <a:p>
            <a:endParaRPr lang="en-US" b="1" dirty="0" smtClean="0">
              <a:solidFill>
                <a:srgbClr val="FF0000"/>
              </a:solidFill>
            </a:endParaRPr>
          </a:p>
          <a:p>
            <a:endParaRPr lang="en-US" b="1" dirty="0" smtClean="0">
              <a:solidFill>
                <a:srgbClr val="FF0000"/>
              </a:solidFill>
            </a:endParaRPr>
          </a:p>
          <a:p>
            <a:pPr algn="l"/>
            <a:r>
              <a:rPr lang="en-US" b="1" dirty="0" smtClean="0"/>
              <a:t>Grazing Incidence Diffraction for Thin Film Phase Analysis</a:t>
            </a:r>
          </a:p>
          <a:p>
            <a:pPr algn="l"/>
            <a:r>
              <a:rPr lang="en-US" dirty="0" smtClean="0"/>
              <a:t> X-ray radiation has a large penetration depth into any matter. Due to this property X-ray diffraction is not surface sensitive</a:t>
            </a:r>
          </a:p>
          <a:p>
            <a:pPr algn="l"/>
            <a:endParaRPr lang="en-US" dirty="0" smtClean="0"/>
          </a:p>
          <a:p>
            <a:pPr algn="l"/>
            <a:r>
              <a:rPr lang="en-US" dirty="0" smtClean="0"/>
              <a:t> Grazing Incidence Diffraction (GID) is the technique to overcome this restriction.</a:t>
            </a:r>
          </a:p>
          <a:p>
            <a:pPr algn="l"/>
            <a:endParaRPr lang="en-US" dirty="0" smtClean="0"/>
          </a:p>
          <a:p>
            <a:pPr algn="l"/>
            <a:r>
              <a:rPr lang="en-US" dirty="0" smtClean="0"/>
              <a:t> GID measurements are performed at very low incident angles to maximize the signal from the thin layers.  This allows Phase analysis on very thin layers</a:t>
            </a:r>
          </a:p>
          <a:p>
            <a:pPr algn="l"/>
            <a:r>
              <a:rPr lang="en-US" dirty="0" smtClean="0"/>
              <a:t> Surface sensitivity down to nm scale</a:t>
            </a:r>
          </a:p>
          <a:p>
            <a:pPr algn="l"/>
            <a:endParaRPr lang="en-US" dirty="0" smtClean="0"/>
          </a:p>
          <a:p>
            <a:pPr algn="l"/>
            <a:r>
              <a:rPr lang="en-US" dirty="0" smtClean="0"/>
              <a:t> Depth profiling of the phase composition of layered samples </a:t>
            </a:r>
            <a:r>
              <a:rPr lang="en-US" dirty="0" err="1" smtClean="0"/>
              <a:t>Göbel</a:t>
            </a:r>
            <a:r>
              <a:rPr lang="en-US" dirty="0" smtClean="0"/>
              <a:t> Mirrors for incident and diffracted beam with enhanced sensitivity and shorter measurement times  Crystallography of thin films</a:t>
            </a:r>
          </a:p>
          <a:p>
            <a:pPr algn="l"/>
            <a:r>
              <a:rPr lang="en-US" dirty="0" smtClean="0"/>
              <a:t> </a:t>
            </a:r>
            <a:endParaRPr lang="en-US" dirty="0"/>
          </a:p>
        </p:txBody>
      </p:sp>
    </p:spTree>
    <p:extLst>
      <p:ext uri="{BB962C8B-B14F-4D97-AF65-F5344CB8AC3E}">
        <p14:creationId xmlns:p14="http://schemas.microsoft.com/office/powerpoint/2010/main" val="110433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DE38CFE3-6121-47A3-8192-9106810FC03F}" type="datetime2">
              <a:rPr lang="en-US" smtClean="0"/>
              <a:pPr>
                <a:defRPr/>
              </a:pPr>
              <a:t>Thursday, November 17, 2022</a:t>
            </a:fld>
            <a:endParaRPr lang="en-US"/>
          </a:p>
        </p:txBody>
      </p:sp>
      <p:sp>
        <p:nvSpPr>
          <p:cNvPr id="5" name="Slide Number Placeholder 4"/>
          <p:cNvSpPr>
            <a:spLocks noGrp="1"/>
          </p:cNvSpPr>
          <p:nvPr>
            <p:ph type="sldNum" sz="quarter" idx="12"/>
          </p:nvPr>
        </p:nvSpPr>
        <p:spPr/>
        <p:txBody>
          <a:bodyPr/>
          <a:lstStyle/>
          <a:p>
            <a:pPr>
              <a:defRPr/>
            </a:pPr>
            <a:fld id="{719F39C8-8957-4C1A-AB97-EA6E1887B01F}" type="slidenum">
              <a:rPr lang="en-US" smtClean="0"/>
              <a:pPr>
                <a:defRPr/>
              </a:pPr>
              <a:t>35</a:t>
            </a:fld>
            <a:endParaRPr lang="en-US"/>
          </a:p>
        </p:txBody>
      </p:sp>
      <p:sp>
        <p:nvSpPr>
          <p:cNvPr id="6" name="Rectangle 5"/>
          <p:cNvSpPr/>
          <p:nvPr/>
        </p:nvSpPr>
        <p:spPr>
          <a:xfrm>
            <a:off x="0" y="381001"/>
            <a:ext cx="9144000" cy="4832092"/>
          </a:xfrm>
          <a:prstGeom prst="rect">
            <a:avLst/>
          </a:prstGeom>
        </p:spPr>
        <p:txBody>
          <a:bodyPr wrap="square">
            <a:spAutoFit/>
          </a:bodyPr>
          <a:lstStyle/>
          <a:p>
            <a:r>
              <a:rPr lang="en-US" sz="2800" b="1" dirty="0" smtClean="0">
                <a:solidFill>
                  <a:srgbClr val="FF0000"/>
                </a:solidFill>
              </a:rPr>
              <a:t>Why use GID?</a:t>
            </a:r>
          </a:p>
          <a:p>
            <a:endParaRPr lang="en-US" sz="2800" b="1" dirty="0" smtClean="0">
              <a:solidFill>
                <a:srgbClr val="FF0000"/>
              </a:solidFill>
            </a:endParaRPr>
          </a:p>
          <a:p>
            <a:pPr algn="l">
              <a:buFont typeface="Arial" pitchFamily="34" charset="0"/>
              <a:buChar char="•"/>
            </a:pPr>
            <a:r>
              <a:rPr lang="en-US" dirty="0" smtClean="0"/>
              <a:t>It is sometimes very difficult to analyze thin films due to their small diffracting volumes, which result in low diffracted intensities compared to the substrate and background.</a:t>
            </a:r>
          </a:p>
          <a:p>
            <a:pPr algn="l">
              <a:buFont typeface="Arial" pitchFamily="34" charset="0"/>
              <a:buChar char="•"/>
            </a:pPr>
            <a:endParaRPr lang="en-US" dirty="0" smtClean="0"/>
          </a:p>
          <a:p>
            <a:pPr algn="l">
              <a:buFont typeface="Arial" pitchFamily="34" charset="0"/>
              <a:buChar char="•"/>
            </a:pPr>
            <a:r>
              <a:rPr lang="en-US" dirty="0" smtClean="0"/>
              <a:t> This combination of low diffracted signal and high background make it very difficult to identify the phases present.</a:t>
            </a:r>
          </a:p>
          <a:p>
            <a:pPr algn="l">
              <a:buFont typeface="Arial" pitchFamily="34" charset="0"/>
              <a:buChar char="•"/>
            </a:pPr>
            <a:endParaRPr lang="en-US" dirty="0" smtClean="0"/>
          </a:p>
          <a:p>
            <a:pPr algn="l">
              <a:buFont typeface="Arial" pitchFamily="34" charset="0"/>
              <a:buChar char="•"/>
            </a:pPr>
            <a:r>
              <a:rPr lang="en-US" dirty="0" smtClean="0"/>
              <a:t> Accordingly, special techniques must be used when analyzing thin films</a:t>
            </a:r>
          </a:p>
          <a:p>
            <a:pPr algn="l">
              <a:buFont typeface="Arial" pitchFamily="34" charset="0"/>
              <a:buChar char="•"/>
            </a:pPr>
            <a:endParaRPr lang="en-US" dirty="0" smtClean="0"/>
          </a:p>
          <a:p>
            <a:pPr algn="l">
              <a:buFont typeface="Arial" pitchFamily="34" charset="0"/>
              <a:buChar char="•"/>
            </a:pPr>
            <a:r>
              <a:rPr lang="en-US" dirty="0" smtClean="0"/>
              <a:t> The most common technique for analyzing films as thin as 10nm is to use a grazing incidence angle arrangement combined with a parallel beam geometry</a:t>
            </a:r>
          </a:p>
          <a:p>
            <a:pPr algn="l">
              <a:buFont typeface="Arial" pitchFamily="34" charset="0"/>
              <a:buChar char="•"/>
            </a:pPr>
            <a:endParaRPr lang="en-US" dirty="0" smtClean="0"/>
          </a:p>
          <a:p>
            <a:pPr algn="l"/>
            <a:r>
              <a:rPr lang="en-US" dirty="0" smtClean="0"/>
              <a:t> By increasing the path length of the incident X-ray beam through the film, the intensity from the film can be increased so that conventional phase identification analysis can be run.</a:t>
            </a:r>
            <a:endParaRPr lang="en-US" dirty="0"/>
          </a:p>
        </p:txBody>
      </p:sp>
    </p:spTree>
    <p:extLst>
      <p:ext uri="{BB962C8B-B14F-4D97-AF65-F5344CB8AC3E}">
        <p14:creationId xmlns:p14="http://schemas.microsoft.com/office/powerpoint/2010/main" val="3133418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DE38CFE3-6121-47A3-8192-9106810FC03F}" type="datetime2">
              <a:rPr lang="en-US" smtClean="0"/>
              <a:pPr>
                <a:defRPr/>
              </a:pPr>
              <a:t>Thursday, November 17, 2022</a:t>
            </a:fld>
            <a:endParaRPr lang="en-US"/>
          </a:p>
        </p:txBody>
      </p:sp>
      <p:sp>
        <p:nvSpPr>
          <p:cNvPr id="5" name="Slide Number Placeholder 4"/>
          <p:cNvSpPr>
            <a:spLocks noGrp="1"/>
          </p:cNvSpPr>
          <p:nvPr>
            <p:ph type="sldNum" sz="quarter" idx="12"/>
          </p:nvPr>
        </p:nvSpPr>
        <p:spPr/>
        <p:txBody>
          <a:bodyPr/>
          <a:lstStyle/>
          <a:p>
            <a:pPr>
              <a:defRPr/>
            </a:pPr>
            <a:fld id="{719F39C8-8957-4C1A-AB97-EA6E1887B01F}" type="slidenum">
              <a:rPr lang="en-US" smtClean="0"/>
              <a:pPr>
                <a:defRPr/>
              </a:pPr>
              <a:t>36</a:t>
            </a:fld>
            <a:endParaRPr lang="en-US"/>
          </a:p>
        </p:txBody>
      </p:sp>
      <p:pic>
        <p:nvPicPr>
          <p:cNvPr id="512003" name="Picture 3"/>
          <p:cNvPicPr>
            <a:picLocks noChangeAspect="1" noChangeArrowheads="1"/>
          </p:cNvPicPr>
          <p:nvPr/>
        </p:nvPicPr>
        <p:blipFill>
          <a:blip r:embed="rId2"/>
          <a:srcRect/>
          <a:stretch>
            <a:fillRect/>
          </a:stretch>
        </p:blipFill>
        <p:spPr bwMode="auto">
          <a:xfrm>
            <a:off x="211015" y="503685"/>
            <a:ext cx="8651631" cy="5898586"/>
          </a:xfrm>
          <a:prstGeom prst="rect">
            <a:avLst/>
          </a:prstGeom>
          <a:noFill/>
          <a:ln w="9525">
            <a:noFill/>
            <a:miter lim="800000"/>
            <a:headEnd/>
            <a:tailEnd/>
          </a:ln>
          <a:effectLst/>
        </p:spPr>
      </p:pic>
    </p:spTree>
    <p:extLst>
      <p:ext uri="{BB962C8B-B14F-4D97-AF65-F5344CB8AC3E}">
        <p14:creationId xmlns:p14="http://schemas.microsoft.com/office/powerpoint/2010/main" val="383883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2"/>
          <p:cNvSpPr>
            <a:spLocks noGrp="1"/>
          </p:cNvSpPr>
          <p:nvPr>
            <p:ph type="dt" sz="quarter" idx="10"/>
          </p:nvPr>
        </p:nvSpPr>
        <p:spPr/>
        <p:txBody>
          <a:bodyPr/>
          <a:lstStyle/>
          <a:p>
            <a:pPr>
              <a:defRPr/>
            </a:pPr>
            <a:fld id="{023C62C9-8275-4EA1-BF5D-54A3C98846B4}" type="slidenum">
              <a:rPr lang="en-US"/>
              <a:pPr>
                <a:defRPr/>
              </a:pPr>
              <a:t>37</a:t>
            </a:fld>
            <a:endParaRPr lang="en-US"/>
          </a:p>
        </p:txBody>
      </p:sp>
      <p:sp>
        <p:nvSpPr>
          <p:cNvPr id="12292" name="Rectangle 2"/>
          <p:cNvSpPr>
            <a:spLocks noGrp="1" noChangeArrowheads="1"/>
          </p:cNvSpPr>
          <p:nvPr>
            <p:ph type="title"/>
          </p:nvPr>
        </p:nvSpPr>
        <p:spPr>
          <a:xfrm>
            <a:off x="685800" y="381000"/>
            <a:ext cx="7772400" cy="1143000"/>
          </a:xfrm>
        </p:spPr>
        <p:txBody>
          <a:bodyPr/>
          <a:lstStyle/>
          <a:p>
            <a:r>
              <a:rPr lang="en-GB" sz="3600" smtClean="0"/>
              <a:t>XRR Curve of a Periodic Multilayer</a:t>
            </a:r>
          </a:p>
        </p:txBody>
      </p:sp>
      <p:pic>
        <p:nvPicPr>
          <p:cNvPr id="12293"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l="3712" t="1822" r="5336" b="3069"/>
          <a:stretch>
            <a:fillRect/>
          </a:stretch>
        </p:blipFill>
        <p:spPr bwMode="auto">
          <a:xfrm>
            <a:off x="228600" y="1676400"/>
            <a:ext cx="37338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294" name="Group 12"/>
          <p:cNvGrpSpPr>
            <a:grpSpLocks/>
          </p:cNvGrpSpPr>
          <p:nvPr/>
        </p:nvGrpSpPr>
        <p:grpSpPr bwMode="auto">
          <a:xfrm>
            <a:off x="666750" y="381000"/>
            <a:ext cx="7791450" cy="1143000"/>
            <a:chOff x="420" y="240"/>
            <a:chExt cx="4908" cy="720"/>
          </a:xfrm>
        </p:grpSpPr>
        <p:sp>
          <p:nvSpPr>
            <p:cNvPr id="12306" name="Line 13"/>
            <p:cNvSpPr>
              <a:spLocks noChangeShapeType="1"/>
            </p:cNvSpPr>
            <p:nvPr/>
          </p:nvSpPr>
          <p:spPr bwMode="auto">
            <a:xfrm>
              <a:off x="420" y="960"/>
              <a:ext cx="3900" cy="0"/>
            </a:xfrm>
            <a:prstGeom prst="line">
              <a:avLst/>
            </a:prstGeom>
            <a:noFill/>
            <a:ln w="571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7" name="Line 14"/>
            <p:cNvSpPr>
              <a:spLocks noChangeShapeType="1"/>
            </p:cNvSpPr>
            <p:nvPr/>
          </p:nvSpPr>
          <p:spPr bwMode="auto">
            <a:xfrm flipH="1" flipV="1">
              <a:off x="432" y="240"/>
              <a:ext cx="0" cy="720"/>
            </a:xfrm>
            <a:prstGeom prst="line">
              <a:avLst/>
            </a:prstGeom>
            <a:noFill/>
            <a:ln w="571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8" name="Line 15"/>
            <p:cNvSpPr>
              <a:spLocks noChangeShapeType="1"/>
            </p:cNvSpPr>
            <p:nvPr/>
          </p:nvSpPr>
          <p:spPr bwMode="auto">
            <a:xfrm flipV="1">
              <a:off x="4320" y="960"/>
              <a:ext cx="1008" cy="0"/>
            </a:xfrm>
            <a:prstGeom prst="line">
              <a:avLst/>
            </a:prstGeom>
            <a:noFill/>
            <a:ln w="57150">
              <a:solidFill>
                <a:srgbClr val="CC66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9" name="Line 16"/>
            <p:cNvSpPr>
              <a:spLocks noChangeShapeType="1"/>
            </p:cNvSpPr>
            <p:nvPr/>
          </p:nvSpPr>
          <p:spPr bwMode="auto">
            <a:xfrm flipH="1" flipV="1">
              <a:off x="480" y="240"/>
              <a:ext cx="0" cy="720"/>
            </a:xfrm>
            <a:prstGeom prst="line">
              <a:avLst/>
            </a:prstGeom>
            <a:noFill/>
            <a:ln w="3810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295" name="Text Box 17"/>
          <p:cNvSpPr txBox="1">
            <a:spLocks noChangeArrowheads="1"/>
          </p:cNvSpPr>
          <p:nvPr/>
        </p:nvSpPr>
        <p:spPr bwMode="auto">
          <a:xfrm>
            <a:off x="4140200" y="1844675"/>
            <a:ext cx="4724400" cy="400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50000"/>
              </a:spcBef>
              <a:spcAft>
                <a:spcPct val="0"/>
              </a:spcAft>
              <a:defRPr sz="2400">
                <a:solidFill>
                  <a:schemeClr val="tx1"/>
                </a:solidFill>
                <a:latin typeface="Times New Roman" pitchFamily="18" charset="0"/>
              </a:defRPr>
            </a:lvl6pPr>
            <a:lvl7pPr marL="2971800" indent="-228600" algn="ctr" eaLnBrk="0" fontAlgn="base" hangingPunct="0">
              <a:spcBef>
                <a:spcPct val="50000"/>
              </a:spcBef>
              <a:spcAft>
                <a:spcPct val="0"/>
              </a:spcAft>
              <a:defRPr sz="2400">
                <a:solidFill>
                  <a:schemeClr val="tx1"/>
                </a:solidFill>
                <a:latin typeface="Times New Roman" pitchFamily="18" charset="0"/>
              </a:defRPr>
            </a:lvl7pPr>
            <a:lvl8pPr marL="3429000" indent="-228600" algn="ctr" eaLnBrk="0" fontAlgn="base" hangingPunct="0">
              <a:spcBef>
                <a:spcPct val="50000"/>
              </a:spcBef>
              <a:spcAft>
                <a:spcPct val="0"/>
              </a:spcAft>
              <a:defRPr sz="2400">
                <a:solidFill>
                  <a:schemeClr val="tx1"/>
                </a:solidFill>
                <a:latin typeface="Times New Roman" pitchFamily="18" charset="0"/>
              </a:defRPr>
            </a:lvl8pPr>
            <a:lvl9pPr marL="3886200" indent="-228600" algn="ctr" eaLnBrk="0" fontAlgn="base" hangingPunct="0">
              <a:spcBef>
                <a:spcPct val="50000"/>
              </a:spcBef>
              <a:spcAft>
                <a:spcPct val="0"/>
              </a:spcAft>
              <a:defRPr sz="2400">
                <a:solidFill>
                  <a:schemeClr val="tx1"/>
                </a:solidFill>
                <a:latin typeface="Times New Roman" pitchFamily="18" charset="0"/>
              </a:defRPr>
            </a:lvl9pPr>
          </a:lstStyle>
          <a:p>
            <a:pPr algn="l">
              <a:buFont typeface="Wingdings" pitchFamily="2" charset="2"/>
              <a:buChar char="Ø"/>
            </a:pPr>
            <a:r>
              <a:rPr lang="en-GB" sz="1600">
                <a:latin typeface="Arial" charset="0"/>
              </a:rPr>
              <a:t>Total reflection </a:t>
            </a:r>
            <a:r>
              <a:rPr lang="en-GB" sz="1600">
                <a:latin typeface="Arial" charset="0"/>
                <a:sym typeface="Symbol" pitchFamily="18" charset="2"/>
              </a:rPr>
              <a:t> Electron density of the uppermost layer</a:t>
            </a:r>
            <a:endParaRPr lang="en-GB" sz="1600">
              <a:latin typeface="Arial" charset="0"/>
            </a:endParaRPr>
          </a:p>
          <a:p>
            <a:pPr algn="l">
              <a:spcBef>
                <a:spcPct val="150000"/>
              </a:spcBef>
              <a:buFont typeface="Wingdings" pitchFamily="2" charset="2"/>
              <a:buChar char="Ø"/>
            </a:pPr>
            <a:r>
              <a:rPr lang="en-GB" sz="1600">
                <a:latin typeface="Arial" charset="0"/>
              </a:rPr>
              <a:t>Decrease of the reflected Intensity </a:t>
            </a:r>
            <a:r>
              <a:rPr lang="en-GB" sz="1600">
                <a:latin typeface="Arial" charset="0"/>
                <a:sym typeface="Symbol" pitchFamily="18" charset="2"/>
              </a:rPr>
              <a:t> interface roughness</a:t>
            </a:r>
            <a:endParaRPr lang="en-GB" sz="1600">
              <a:latin typeface="Arial" charset="0"/>
            </a:endParaRPr>
          </a:p>
          <a:p>
            <a:pPr algn="l">
              <a:spcBef>
                <a:spcPct val="150000"/>
              </a:spcBef>
              <a:buFont typeface="Wingdings" pitchFamily="2" charset="2"/>
              <a:buChar char="Ø"/>
            </a:pPr>
            <a:r>
              <a:rPr lang="en-GB" sz="1600">
                <a:latin typeface="Arial" charset="0"/>
              </a:rPr>
              <a:t>Kiessig oscillations</a:t>
            </a:r>
            <a:r>
              <a:rPr lang="en-GB" sz="1600">
                <a:latin typeface="Arial" charset="0"/>
                <a:cs typeface="Arial" charset="0"/>
              </a:rPr>
              <a:t> </a:t>
            </a:r>
            <a:r>
              <a:rPr lang="en-GB" sz="1600">
                <a:latin typeface="Arial" charset="0"/>
                <a:cs typeface="Arial" charset="0"/>
                <a:sym typeface="Symbol" pitchFamily="18" charset="2"/>
              </a:rPr>
              <a:t> thickness of the whole multilayer</a:t>
            </a:r>
            <a:endParaRPr lang="en-GB" sz="1600">
              <a:latin typeface="Arial" charset="0"/>
            </a:endParaRPr>
          </a:p>
          <a:p>
            <a:pPr algn="l">
              <a:spcBef>
                <a:spcPct val="150000"/>
              </a:spcBef>
              <a:buFont typeface="Wingdings" pitchFamily="2" charset="2"/>
              <a:buChar char="Ø"/>
            </a:pPr>
            <a:r>
              <a:rPr lang="en-GB" sz="1600">
                <a:latin typeface="Arial" charset="0"/>
              </a:rPr>
              <a:t>Bragg-like peaks </a:t>
            </a:r>
            <a:r>
              <a:rPr lang="en-GB" sz="1600">
                <a:latin typeface="Arial" charset="0"/>
                <a:sym typeface="Symbol" pitchFamily="18" charset="2"/>
              </a:rPr>
              <a:t> thickness of the periodic motif</a:t>
            </a:r>
            <a:endParaRPr lang="en-GB" sz="1600">
              <a:latin typeface="Arial" charset="0"/>
            </a:endParaRPr>
          </a:p>
          <a:p>
            <a:pPr algn="l">
              <a:spcBef>
                <a:spcPct val="150000"/>
              </a:spcBef>
              <a:buFont typeface="Wingdings" pitchFamily="2" charset="2"/>
              <a:buChar char="Ø"/>
            </a:pPr>
            <a:r>
              <a:rPr lang="en-GB" sz="1600">
                <a:latin typeface="Arial" charset="0"/>
              </a:rPr>
              <a:t>Extinction of the Bragg-like peaks </a:t>
            </a:r>
            <a:r>
              <a:rPr lang="en-GB" sz="1600">
                <a:latin typeface="Arial" charset="0"/>
                <a:sym typeface="Symbol" pitchFamily="18" charset="2"/>
              </a:rPr>
              <a:t> thickness of the individual layers in the multilayer system</a:t>
            </a:r>
            <a:endParaRPr lang="en-GB" sz="1600">
              <a:latin typeface="Arial" charset="0"/>
            </a:endParaRPr>
          </a:p>
        </p:txBody>
      </p:sp>
      <p:graphicFrame>
        <p:nvGraphicFramePr>
          <p:cNvPr id="12296" name="Object 18"/>
          <p:cNvGraphicFramePr>
            <a:graphicFrameLocks noChangeAspect="1"/>
          </p:cNvGraphicFramePr>
          <p:nvPr/>
        </p:nvGraphicFramePr>
        <p:xfrm>
          <a:off x="6248400" y="2181225"/>
          <a:ext cx="2368550" cy="534988"/>
        </p:xfrm>
        <a:graphic>
          <a:graphicData uri="http://schemas.openxmlformats.org/presentationml/2006/ole">
            <mc:AlternateContent xmlns:mc="http://schemas.openxmlformats.org/markup-compatibility/2006">
              <mc:Choice xmlns:v="urn:schemas-microsoft-com:vml" Requires="v">
                <p:oleObj spid="_x0000_s168982" name="Equation" r:id="rId5" imgW="1968500" imgH="444500" progId="Equation.3">
                  <p:embed/>
                </p:oleObj>
              </mc:Choice>
              <mc:Fallback>
                <p:oleObj name="Equation" r:id="rId5" imgW="1968500" imgH="444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2181225"/>
                        <a:ext cx="2368550" cy="534988"/>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7" name="Object 19"/>
          <p:cNvGraphicFramePr>
            <a:graphicFrameLocks noChangeAspect="1"/>
          </p:cNvGraphicFramePr>
          <p:nvPr/>
        </p:nvGraphicFramePr>
        <p:xfrm>
          <a:off x="6248400" y="3213100"/>
          <a:ext cx="1658938" cy="276225"/>
        </p:xfrm>
        <a:graphic>
          <a:graphicData uri="http://schemas.openxmlformats.org/presentationml/2006/ole">
            <mc:AlternateContent xmlns:mc="http://schemas.openxmlformats.org/markup-compatibility/2006">
              <mc:Choice xmlns:v="urn:schemas-microsoft-com:vml" Requires="v">
                <p:oleObj spid="_x0000_s168983" name="Equation" r:id="rId7" imgW="1371600" imgH="228600" progId="Equation.3">
                  <p:embed/>
                </p:oleObj>
              </mc:Choice>
              <mc:Fallback>
                <p:oleObj name="Equation" r:id="rId7" imgW="13716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3213100"/>
                        <a:ext cx="1658938" cy="276225"/>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8" name="Object 20"/>
          <p:cNvGraphicFramePr>
            <a:graphicFrameLocks noChangeAspect="1"/>
          </p:cNvGraphicFramePr>
          <p:nvPr/>
        </p:nvGraphicFramePr>
        <p:xfrm>
          <a:off x="6256338" y="3933825"/>
          <a:ext cx="2278062" cy="427038"/>
        </p:xfrm>
        <a:graphic>
          <a:graphicData uri="http://schemas.openxmlformats.org/presentationml/2006/ole">
            <mc:AlternateContent xmlns:mc="http://schemas.openxmlformats.org/markup-compatibility/2006">
              <mc:Choice xmlns:v="urn:schemas-microsoft-com:vml" Requires="v">
                <p:oleObj spid="_x0000_s168984" name="Equation" r:id="rId9" imgW="1892300" imgH="355600" progId="Equation.3">
                  <p:embed/>
                </p:oleObj>
              </mc:Choice>
              <mc:Fallback>
                <p:oleObj name="Equation" r:id="rId9" imgW="1892300" imgH="355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56338" y="3933825"/>
                        <a:ext cx="2278062" cy="427038"/>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9" name="Object 21"/>
          <p:cNvGraphicFramePr>
            <a:graphicFrameLocks noChangeAspect="1"/>
          </p:cNvGraphicFramePr>
          <p:nvPr/>
        </p:nvGraphicFramePr>
        <p:xfrm>
          <a:off x="6248400" y="4816475"/>
          <a:ext cx="1803400" cy="412750"/>
        </p:xfrm>
        <a:graphic>
          <a:graphicData uri="http://schemas.openxmlformats.org/presentationml/2006/ole">
            <mc:AlternateContent xmlns:mc="http://schemas.openxmlformats.org/markup-compatibility/2006">
              <mc:Choice xmlns:v="urn:schemas-microsoft-com:vml" Requires="v">
                <p:oleObj spid="_x0000_s168985" name="Equation" r:id="rId11" imgW="1497950" imgH="342751" progId="Equation.3">
                  <p:embed/>
                </p:oleObj>
              </mc:Choice>
              <mc:Fallback>
                <p:oleObj name="Equation" r:id="rId11" imgW="1497950" imgH="34275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48400" y="4816475"/>
                        <a:ext cx="1803400" cy="412750"/>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00" name="Object 23"/>
          <p:cNvGraphicFramePr>
            <a:graphicFrameLocks noChangeAspect="1"/>
          </p:cNvGraphicFramePr>
          <p:nvPr/>
        </p:nvGraphicFramePr>
        <p:xfrm>
          <a:off x="6227763" y="5905500"/>
          <a:ext cx="1452562" cy="260350"/>
        </p:xfrm>
        <a:graphic>
          <a:graphicData uri="http://schemas.openxmlformats.org/presentationml/2006/ole">
            <mc:AlternateContent xmlns:mc="http://schemas.openxmlformats.org/markup-compatibility/2006">
              <mc:Choice xmlns:v="urn:schemas-microsoft-com:vml" Requires="v">
                <p:oleObj spid="_x0000_s168986" name="Formel" r:id="rId13" imgW="1205977" imgH="215806" progId="Equation.3">
                  <p:embed/>
                </p:oleObj>
              </mc:Choice>
              <mc:Fallback>
                <p:oleObj name="Formel" r:id="rId13" imgW="1205977" imgH="215806"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27763" y="5905500"/>
                        <a:ext cx="1452562" cy="260350"/>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41" name="Oval 25"/>
          <p:cNvSpPr>
            <a:spLocks noChangeArrowheads="1"/>
          </p:cNvSpPr>
          <p:nvPr/>
        </p:nvSpPr>
        <p:spPr bwMode="auto">
          <a:xfrm>
            <a:off x="684213" y="1916113"/>
            <a:ext cx="503237" cy="2592387"/>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442" name="Freeform 26"/>
          <p:cNvSpPr>
            <a:spLocks/>
          </p:cNvSpPr>
          <p:nvPr/>
        </p:nvSpPr>
        <p:spPr bwMode="auto">
          <a:xfrm>
            <a:off x="1116013" y="2997200"/>
            <a:ext cx="2447925" cy="1584325"/>
          </a:xfrm>
          <a:custGeom>
            <a:avLst/>
            <a:gdLst>
              <a:gd name="T0" fmla="*/ 0 w 1542"/>
              <a:gd name="T1" fmla="*/ 0 h 998"/>
              <a:gd name="T2" fmla="*/ 360363 w 1542"/>
              <a:gd name="T3" fmla="*/ 360363 h 998"/>
              <a:gd name="T4" fmla="*/ 1079500 w 1542"/>
              <a:gd name="T5" fmla="*/ 936625 h 998"/>
              <a:gd name="T6" fmla="*/ 1800225 w 1542"/>
              <a:gd name="T7" fmla="*/ 1368425 h 998"/>
              <a:gd name="T8" fmla="*/ 2447925 w 1542"/>
              <a:gd name="T9" fmla="*/ 1584325 h 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2" h="998">
                <a:moveTo>
                  <a:pt x="0" y="0"/>
                </a:moveTo>
                <a:cubicBezTo>
                  <a:pt x="57" y="64"/>
                  <a:pt x="114" y="129"/>
                  <a:pt x="227" y="227"/>
                </a:cubicBezTo>
                <a:cubicBezTo>
                  <a:pt x="340" y="325"/>
                  <a:pt x="529" y="484"/>
                  <a:pt x="680" y="590"/>
                </a:cubicBezTo>
                <a:cubicBezTo>
                  <a:pt x="831" y="696"/>
                  <a:pt x="990" y="794"/>
                  <a:pt x="1134" y="862"/>
                </a:cubicBezTo>
                <a:cubicBezTo>
                  <a:pt x="1278" y="930"/>
                  <a:pt x="1410" y="964"/>
                  <a:pt x="1542" y="998"/>
                </a:cubicBezTo>
              </a:path>
            </a:pathLst>
          </a:custGeom>
          <a:noFill/>
          <a:ln w="2540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0443" name="Oval 27"/>
          <p:cNvSpPr>
            <a:spLocks noChangeArrowheads="1"/>
          </p:cNvSpPr>
          <p:nvPr/>
        </p:nvSpPr>
        <p:spPr bwMode="auto">
          <a:xfrm>
            <a:off x="1835150" y="2852738"/>
            <a:ext cx="431800" cy="430212"/>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444" name="Oval 28"/>
          <p:cNvSpPr>
            <a:spLocks noChangeArrowheads="1"/>
          </p:cNvSpPr>
          <p:nvPr/>
        </p:nvSpPr>
        <p:spPr bwMode="auto">
          <a:xfrm>
            <a:off x="1616075" y="2133600"/>
            <a:ext cx="508000" cy="316865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445" name="Oval 29"/>
          <p:cNvSpPr>
            <a:spLocks noChangeArrowheads="1"/>
          </p:cNvSpPr>
          <p:nvPr/>
        </p:nvSpPr>
        <p:spPr bwMode="auto">
          <a:xfrm>
            <a:off x="2603500" y="2997200"/>
            <a:ext cx="503238" cy="273685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42077605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441"/>
                                        </p:tgtEl>
                                        <p:attrNameLst>
                                          <p:attrName>style.visibility</p:attrName>
                                        </p:attrNameLst>
                                      </p:cBhvr>
                                      <p:to>
                                        <p:strVal val="visible"/>
                                      </p:to>
                                    </p:set>
                                    <p:animEffect transition="in" filter="dissolve">
                                      <p:cBhvr>
                                        <p:cTn id="7" dur="500"/>
                                        <p:tgtEl>
                                          <p:spTgt spid="604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xit" presetSubtype="0" fill="hold" grpId="1" nodeType="clickEffect">
                                  <p:stCondLst>
                                    <p:cond delay="0"/>
                                  </p:stCondLst>
                                  <p:childTnLst>
                                    <p:animEffect transition="out" filter="dissolve">
                                      <p:cBhvr>
                                        <p:cTn id="11" dur="500"/>
                                        <p:tgtEl>
                                          <p:spTgt spid="60441"/>
                                        </p:tgtEl>
                                      </p:cBhvr>
                                    </p:animEffect>
                                    <p:set>
                                      <p:cBhvr>
                                        <p:cTn id="12" dur="1" fill="hold">
                                          <p:stCondLst>
                                            <p:cond delay="499"/>
                                          </p:stCondLst>
                                        </p:cTn>
                                        <p:tgtEl>
                                          <p:spTgt spid="60441"/>
                                        </p:tgtEl>
                                        <p:attrNameLst>
                                          <p:attrName>style.visibility</p:attrName>
                                        </p:attrNameLst>
                                      </p:cBhvr>
                                      <p:to>
                                        <p:strVal val="hidden"/>
                                      </p:to>
                                    </p:set>
                                  </p:childTnLst>
                                </p:cTn>
                              </p:par>
                              <p:par>
                                <p:cTn id="13" presetID="9" presetClass="entr" presetSubtype="0" fill="hold" grpId="0" nodeType="withEffect">
                                  <p:stCondLst>
                                    <p:cond delay="0"/>
                                  </p:stCondLst>
                                  <p:childTnLst>
                                    <p:set>
                                      <p:cBhvr>
                                        <p:cTn id="14" dur="1" fill="hold">
                                          <p:stCondLst>
                                            <p:cond delay="0"/>
                                          </p:stCondLst>
                                        </p:cTn>
                                        <p:tgtEl>
                                          <p:spTgt spid="60442"/>
                                        </p:tgtEl>
                                        <p:attrNameLst>
                                          <p:attrName>style.visibility</p:attrName>
                                        </p:attrNameLst>
                                      </p:cBhvr>
                                      <p:to>
                                        <p:strVal val="visible"/>
                                      </p:to>
                                    </p:set>
                                    <p:animEffect transition="in" filter="dissolve">
                                      <p:cBhvr>
                                        <p:cTn id="15" dur="500"/>
                                        <p:tgtEl>
                                          <p:spTgt spid="6044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xit" presetSubtype="0" fill="hold" grpId="1" nodeType="clickEffect">
                                  <p:stCondLst>
                                    <p:cond delay="0"/>
                                  </p:stCondLst>
                                  <p:childTnLst>
                                    <p:animEffect transition="out" filter="dissolve">
                                      <p:cBhvr>
                                        <p:cTn id="19" dur="500"/>
                                        <p:tgtEl>
                                          <p:spTgt spid="60442"/>
                                        </p:tgtEl>
                                      </p:cBhvr>
                                    </p:animEffect>
                                    <p:set>
                                      <p:cBhvr>
                                        <p:cTn id="20" dur="1" fill="hold">
                                          <p:stCondLst>
                                            <p:cond delay="499"/>
                                          </p:stCondLst>
                                        </p:cTn>
                                        <p:tgtEl>
                                          <p:spTgt spid="60442"/>
                                        </p:tgtEl>
                                        <p:attrNameLst>
                                          <p:attrName>style.visibility</p:attrName>
                                        </p:attrNameLst>
                                      </p:cBhvr>
                                      <p:to>
                                        <p:strVal val="hidden"/>
                                      </p:to>
                                    </p:set>
                                  </p:childTnLst>
                                </p:cTn>
                              </p:par>
                              <p:par>
                                <p:cTn id="21" presetID="9" presetClass="entr" presetSubtype="0" fill="hold" grpId="0" nodeType="withEffect">
                                  <p:stCondLst>
                                    <p:cond delay="0"/>
                                  </p:stCondLst>
                                  <p:childTnLst>
                                    <p:set>
                                      <p:cBhvr>
                                        <p:cTn id="22" dur="1" fill="hold">
                                          <p:stCondLst>
                                            <p:cond delay="0"/>
                                          </p:stCondLst>
                                        </p:cTn>
                                        <p:tgtEl>
                                          <p:spTgt spid="60443"/>
                                        </p:tgtEl>
                                        <p:attrNameLst>
                                          <p:attrName>style.visibility</p:attrName>
                                        </p:attrNameLst>
                                      </p:cBhvr>
                                      <p:to>
                                        <p:strVal val="visible"/>
                                      </p:to>
                                    </p:set>
                                    <p:animEffect transition="in" filter="dissolve">
                                      <p:cBhvr>
                                        <p:cTn id="23" dur="500"/>
                                        <p:tgtEl>
                                          <p:spTgt spid="6044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xit" presetSubtype="0" fill="hold" grpId="1" nodeType="clickEffect">
                                  <p:stCondLst>
                                    <p:cond delay="0"/>
                                  </p:stCondLst>
                                  <p:childTnLst>
                                    <p:animEffect transition="out" filter="dissolve">
                                      <p:cBhvr>
                                        <p:cTn id="27" dur="500"/>
                                        <p:tgtEl>
                                          <p:spTgt spid="60443"/>
                                        </p:tgtEl>
                                      </p:cBhvr>
                                    </p:animEffect>
                                    <p:set>
                                      <p:cBhvr>
                                        <p:cTn id="28" dur="1" fill="hold">
                                          <p:stCondLst>
                                            <p:cond delay="499"/>
                                          </p:stCondLst>
                                        </p:cTn>
                                        <p:tgtEl>
                                          <p:spTgt spid="6044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60444"/>
                                        </p:tgtEl>
                                        <p:attrNameLst>
                                          <p:attrName>style.visibility</p:attrName>
                                        </p:attrNameLst>
                                      </p:cBhvr>
                                      <p:to>
                                        <p:strVal val="visible"/>
                                      </p:to>
                                    </p:set>
                                    <p:animEffect transition="in" filter="dissolve">
                                      <p:cBhvr>
                                        <p:cTn id="31" dur="500"/>
                                        <p:tgtEl>
                                          <p:spTgt spid="6044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xit" presetSubtype="0" fill="hold" grpId="1" nodeType="clickEffect">
                                  <p:stCondLst>
                                    <p:cond delay="0"/>
                                  </p:stCondLst>
                                  <p:childTnLst>
                                    <p:animEffect transition="out" filter="dissolve">
                                      <p:cBhvr>
                                        <p:cTn id="35" dur="500"/>
                                        <p:tgtEl>
                                          <p:spTgt spid="60444"/>
                                        </p:tgtEl>
                                      </p:cBhvr>
                                    </p:animEffect>
                                    <p:set>
                                      <p:cBhvr>
                                        <p:cTn id="36" dur="1" fill="hold">
                                          <p:stCondLst>
                                            <p:cond delay="499"/>
                                          </p:stCondLst>
                                        </p:cTn>
                                        <p:tgtEl>
                                          <p:spTgt spid="60444"/>
                                        </p:tgtEl>
                                        <p:attrNameLst>
                                          <p:attrName>style.visibility</p:attrName>
                                        </p:attrNameLst>
                                      </p:cBhvr>
                                      <p:to>
                                        <p:strVal val="hidden"/>
                                      </p:to>
                                    </p:set>
                                  </p:childTnLst>
                                </p:cTn>
                              </p:par>
                              <p:par>
                                <p:cTn id="37" presetID="9" presetClass="entr" presetSubtype="0" fill="hold" grpId="0" nodeType="withEffect">
                                  <p:stCondLst>
                                    <p:cond delay="0"/>
                                  </p:stCondLst>
                                  <p:childTnLst>
                                    <p:set>
                                      <p:cBhvr>
                                        <p:cTn id="38" dur="1" fill="hold">
                                          <p:stCondLst>
                                            <p:cond delay="0"/>
                                          </p:stCondLst>
                                        </p:cTn>
                                        <p:tgtEl>
                                          <p:spTgt spid="60445"/>
                                        </p:tgtEl>
                                        <p:attrNameLst>
                                          <p:attrName>style.visibility</p:attrName>
                                        </p:attrNameLst>
                                      </p:cBhvr>
                                      <p:to>
                                        <p:strVal val="visible"/>
                                      </p:to>
                                    </p:set>
                                    <p:animEffect transition="in" filter="dissolve">
                                      <p:cBhvr>
                                        <p:cTn id="39" dur="500"/>
                                        <p:tgtEl>
                                          <p:spTgt spid="6044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xit" presetSubtype="0" fill="hold" grpId="1" nodeType="clickEffect">
                                  <p:stCondLst>
                                    <p:cond delay="0"/>
                                  </p:stCondLst>
                                  <p:childTnLst>
                                    <p:animEffect transition="out" filter="dissolve">
                                      <p:cBhvr>
                                        <p:cTn id="43" dur="500"/>
                                        <p:tgtEl>
                                          <p:spTgt spid="60445"/>
                                        </p:tgtEl>
                                      </p:cBhvr>
                                    </p:animEffect>
                                    <p:set>
                                      <p:cBhvr>
                                        <p:cTn id="44" dur="1" fill="hold">
                                          <p:stCondLst>
                                            <p:cond delay="499"/>
                                          </p:stCondLst>
                                        </p:cTn>
                                        <p:tgtEl>
                                          <p:spTgt spid="604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41" grpId="0" animBg="1"/>
      <p:bldP spid="60441" grpId="1" animBg="1"/>
      <p:bldP spid="60442" grpId="0" animBg="1"/>
      <p:bldP spid="60442" grpId="1" animBg="1"/>
      <p:bldP spid="60443" grpId="0" animBg="1"/>
      <p:bldP spid="60443" grpId="1" animBg="1"/>
      <p:bldP spid="60444" grpId="0" animBg="1"/>
      <p:bldP spid="60444" grpId="1" animBg="1"/>
      <p:bldP spid="60445" grpId="0" animBg="1"/>
      <p:bldP spid="60445"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2"/>
          <p:cNvSpPr>
            <a:spLocks noGrp="1"/>
          </p:cNvSpPr>
          <p:nvPr>
            <p:ph type="dt" sz="quarter" idx="10"/>
          </p:nvPr>
        </p:nvSpPr>
        <p:spPr/>
        <p:txBody>
          <a:bodyPr/>
          <a:lstStyle/>
          <a:p>
            <a:pPr>
              <a:defRPr/>
            </a:pPr>
            <a:fld id="{D8805FAA-7640-4845-A1C7-6BFB5BF2B6E3}" type="slidenum">
              <a:rPr lang="en-US"/>
              <a:pPr>
                <a:defRPr/>
              </a:pPr>
              <a:t>38</a:t>
            </a:fld>
            <a:endParaRPr lang="en-US"/>
          </a:p>
        </p:txBody>
      </p:sp>
      <p:sp>
        <p:nvSpPr>
          <p:cNvPr id="14341" name="Rectangle 4"/>
          <p:cNvSpPr>
            <a:spLocks noGrp="1" noChangeArrowheads="1"/>
          </p:cNvSpPr>
          <p:nvPr>
            <p:ph type="title"/>
          </p:nvPr>
        </p:nvSpPr>
        <p:spPr>
          <a:xfrm>
            <a:off x="685800" y="260350"/>
            <a:ext cx="7772400" cy="1143000"/>
          </a:xfrm>
        </p:spPr>
        <p:txBody>
          <a:bodyPr/>
          <a:lstStyle/>
          <a:p>
            <a:r>
              <a:rPr lang="en-GB" smtClean="0"/>
              <a:t>Fe/Au Multilayers</a:t>
            </a:r>
            <a:br>
              <a:rPr lang="en-GB" smtClean="0"/>
            </a:br>
            <a:r>
              <a:rPr lang="en-GB" sz="3200" smtClean="0"/>
              <a:t>Experimental example</a:t>
            </a:r>
          </a:p>
        </p:txBody>
      </p:sp>
      <p:grpSp>
        <p:nvGrpSpPr>
          <p:cNvPr id="14342" name="Group 5"/>
          <p:cNvGrpSpPr>
            <a:grpSpLocks/>
          </p:cNvGrpSpPr>
          <p:nvPr/>
        </p:nvGrpSpPr>
        <p:grpSpPr bwMode="auto">
          <a:xfrm>
            <a:off x="666750" y="381000"/>
            <a:ext cx="7791450" cy="1143000"/>
            <a:chOff x="420" y="240"/>
            <a:chExt cx="4908" cy="720"/>
          </a:xfrm>
        </p:grpSpPr>
        <p:sp>
          <p:nvSpPr>
            <p:cNvPr id="14349" name="Line 6"/>
            <p:cNvSpPr>
              <a:spLocks noChangeShapeType="1"/>
            </p:cNvSpPr>
            <p:nvPr/>
          </p:nvSpPr>
          <p:spPr bwMode="auto">
            <a:xfrm>
              <a:off x="420" y="960"/>
              <a:ext cx="3900" cy="0"/>
            </a:xfrm>
            <a:prstGeom prst="line">
              <a:avLst/>
            </a:prstGeom>
            <a:noFill/>
            <a:ln w="571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0" name="Line 7"/>
            <p:cNvSpPr>
              <a:spLocks noChangeShapeType="1"/>
            </p:cNvSpPr>
            <p:nvPr/>
          </p:nvSpPr>
          <p:spPr bwMode="auto">
            <a:xfrm flipH="1" flipV="1">
              <a:off x="432" y="240"/>
              <a:ext cx="0" cy="720"/>
            </a:xfrm>
            <a:prstGeom prst="line">
              <a:avLst/>
            </a:prstGeom>
            <a:noFill/>
            <a:ln w="571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1" name="Line 8"/>
            <p:cNvSpPr>
              <a:spLocks noChangeShapeType="1"/>
            </p:cNvSpPr>
            <p:nvPr/>
          </p:nvSpPr>
          <p:spPr bwMode="auto">
            <a:xfrm flipV="1">
              <a:off x="4320" y="960"/>
              <a:ext cx="1008" cy="0"/>
            </a:xfrm>
            <a:prstGeom prst="line">
              <a:avLst/>
            </a:prstGeom>
            <a:noFill/>
            <a:ln w="57150">
              <a:solidFill>
                <a:srgbClr val="CC66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2" name="Line 9"/>
            <p:cNvSpPr>
              <a:spLocks noChangeShapeType="1"/>
            </p:cNvSpPr>
            <p:nvPr/>
          </p:nvSpPr>
          <p:spPr bwMode="auto">
            <a:xfrm flipH="1" flipV="1">
              <a:off x="480" y="240"/>
              <a:ext cx="0" cy="720"/>
            </a:xfrm>
            <a:prstGeom prst="line">
              <a:avLst/>
            </a:prstGeom>
            <a:noFill/>
            <a:ln w="3810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aphicFrame>
        <p:nvGraphicFramePr>
          <p:cNvPr id="14343" name="Object 10"/>
          <p:cNvGraphicFramePr>
            <a:graphicFrameLocks noChangeAspect="1"/>
          </p:cNvGraphicFramePr>
          <p:nvPr/>
        </p:nvGraphicFramePr>
        <p:xfrm>
          <a:off x="666750" y="1557338"/>
          <a:ext cx="4024313" cy="4602162"/>
        </p:xfrm>
        <a:graphic>
          <a:graphicData uri="http://schemas.openxmlformats.org/presentationml/2006/ole">
            <mc:AlternateContent xmlns:mc="http://schemas.openxmlformats.org/markup-compatibility/2006">
              <mc:Choice xmlns:v="urn:schemas-microsoft-com:vml" Requires="v">
                <p:oleObj spid="_x0000_s169990" name="Graph" r:id="rId3" imgW="4025646" imgH="4603242" progId="Origin50.Graph">
                  <p:embed/>
                </p:oleObj>
              </mc:Choice>
              <mc:Fallback>
                <p:oleObj name="Graph" r:id="rId3" imgW="4025646" imgH="4603242" progId="Origin50.Grap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0" y="1557338"/>
                        <a:ext cx="4024313"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44" name="Text Box 11"/>
          <p:cNvSpPr txBox="1">
            <a:spLocks noChangeArrowheads="1"/>
          </p:cNvSpPr>
          <p:nvPr/>
        </p:nvSpPr>
        <p:spPr bwMode="auto">
          <a:xfrm>
            <a:off x="4896644" y="3657600"/>
            <a:ext cx="208915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50000"/>
              </a:spcBef>
              <a:spcAft>
                <a:spcPct val="0"/>
              </a:spcAft>
              <a:defRPr sz="2400">
                <a:solidFill>
                  <a:schemeClr val="tx1"/>
                </a:solidFill>
                <a:latin typeface="Times New Roman" pitchFamily="18" charset="0"/>
              </a:defRPr>
            </a:lvl6pPr>
            <a:lvl7pPr marL="2971800" indent="-228600" algn="ctr" eaLnBrk="0" fontAlgn="base" hangingPunct="0">
              <a:spcBef>
                <a:spcPct val="50000"/>
              </a:spcBef>
              <a:spcAft>
                <a:spcPct val="0"/>
              </a:spcAft>
              <a:defRPr sz="2400">
                <a:solidFill>
                  <a:schemeClr val="tx1"/>
                </a:solidFill>
                <a:latin typeface="Times New Roman" pitchFamily="18" charset="0"/>
              </a:defRPr>
            </a:lvl7pPr>
            <a:lvl8pPr marL="3429000" indent="-228600" algn="ctr" eaLnBrk="0" fontAlgn="base" hangingPunct="0">
              <a:spcBef>
                <a:spcPct val="50000"/>
              </a:spcBef>
              <a:spcAft>
                <a:spcPct val="0"/>
              </a:spcAft>
              <a:defRPr sz="2400">
                <a:solidFill>
                  <a:schemeClr val="tx1"/>
                </a:solidFill>
                <a:latin typeface="Times New Roman" pitchFamily="18" charset="0"/>
              </a:defRPr>
            </a:lvl8pPr>
            <a:lvl9pPr marL="3886200" indent="-228600" algn="ctr" eaLnBrk="0" fontAlgn="base" hangingPunct="0">
              <a:spcBef>
                <a:spcPct val="50000"/>
              </a:spcBef>
              <a:spcAft>
                <a:spcPct val="0"/>
              </a:spcAft>
              <a:defRPr sz="2400">
                <a:solidFill>
                  <a:schemeClr val="tx1"/>
                </a:solidFill>
                <a:latin typeface="Times New Roman" pitchFamily="18" charset="0"/>
              </a:defRPr>
            </a:lvl9pPr>
          </a:lstStyle>
          <a:p>
            <a:pPr algn="l"/>
            <a:r>
              <a:rPr lang="en-GB" sz="1400" dirty="0">
                <a:latin typeface="Arial" charset="0"/>
              </a:rPr>
              <a:t>t (Fe)      (27 ± 2) Å</a:t>
            </a:r>
          </a:p>
          <a:p>
            <a:pPr algn="l"/>
            <a:r>
              <a:rPr lang="en-GB" sz="1400" dirty="0">
                <a:latin typeface="Arial" charset="0"/>
              </a:rPr>
              <a:t>t (Au)      (23 ± 1) Å</a:t>
            </a:r>
          </a:p>
          <a:p>
            <a:pPr algn="l"/>
            <a:r>
              <a:rPr lang="en-GB" sz="1400" dirty="0">
                <a:latin typeface="Symbol" pitchFamily="18" charset="2"/>
              </a:rPr>
              <a:t>  L</a:t>
            </a:r>
            <a:r>
              <a:rPr lang="en-GB" sz="1400" dirty="0">
                <a:latin typeface="Arial" charset="0"/>
              </a:rPr>
              <a:t>              50 Å</a:t>
            </a:r>
          </a:p>
          <a:p>
            <a:pPr algn="l"/>
            <a:r>
              <a:rPr lang="en-GB" sz="1400" dirty="0">
                <a:latin typeface="Symbol" pitchFamily="18" charset="2"/>
              </a:rPr>
              <a:t>s</a:t>
            </a:r>
            <a:r>
              <a:rPr lang="en-GB" sz="1400" dirty="0">
                <a:latin typeface="Arial" charset="0"/>
              </a:rPr>
              <a:t> (Fe)          5 Å</a:t>
            </a:r>
          </a:p>
          <a:p>
            <a:pPr algn="l"/>
            <a:r>
              <a:rPr lang="en-GB" sz="1400" dirty="0">
                <a:latin typeface="Symbol" pitchFamily="18" charset="2"/>
              </a:rPr>
              <a:t>s</a:t>
            </a:r>
            <a:r>
              <a:rPr lang="en-GB" sz="1400" dirty="0">
                <a:latin typeface="Arial" charset="0"/>
              </a:rPr>
              <a:t> (Au)          5 Å</a:t>
            </a:r>
          </a:p>
          <a:p>
            <a:pPr algn="l"/>
            <a:r>
              <a:rPr lang="en-GB" sz="1400" dirty="0">
                <a:latin typeface="Symbol" pitchFamily="18" charset="2"/>
              </a:rPr>
              <a:t>r</a:t>
            </a:r>
            <a:r>
              <a:rPr lang="en-GB" sz="1400" dirty="0">
                <a:latin typeface="Arial" charset="0"/>
              </a:rPr>
              <a:t> (Fe)      (1.4 ± 0.2)</a:t>
            </a:r>
          </a:p>
          <a:p>
            <a:pPr marL="285750" indent="-285750" algn="l">
              <a:buFont typeface="Symbol" pitchFamily="18" charset="2"/>
              <a:buChar char="r"/>
            </a:pPr>
            <a:r>
              <a:rPr lang="en-GB" sz="1400" dirty="0" smtClean="0">
                <a:latin typeface="Arial" charset="0"/>
              </a:rPr>
              <a:t>(</a:t>
            </a:r>
            <a:r>
              <a:rPr lang="en-GB" sz="1400" dirty="0">
                <a:latin typeface="Arial" charset="0"/>
              </a:rPr>
              <a:t>Au)      (0.9 ± 0.1</a:t>
            </a:r>
            <a:r>
              <a:rPr lang="en-GB" sz="1400" dirty="0" smtClean="0">
                <a:latin typeface="Arial" charset="0"/>
              </a:rPr>
              <a:t>)</a:t>
            </a:r>
          </a:p>
        </p:txBody>
      </p:sp>
      <p:sp>
        <p:nvSpPr>
          <p:cNvPr id="14345" name="Text Box 12"/>
          <p:cNvSpPr txBox="1">
            <a:spLocks noChangeArrowheads="1"/>
          </p:cNvSpPr>
          <p:nvPr/>
        </p:nvSpPr>
        <p:spPr bwMode="auto">
          <a:xfrm>
            <a:off x="4643438" y="1844675"/>
            <a:ext cx="302577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50000"/>
              </a:spcBef>
              <a:spcAft>
                <a:spcPct val="0"/>
              </a:spcAft>
              <a:defRPr sz="2400">
                <a:solidFill>
                  <a:schemeClr val="tx1"/>
                </a:solidFill>
                <a:latin typeface="Times New Roman" pitchFamily="18" charset="0"/>
              </a:defRPr>
            </a:lvl6pPr>
            <a:lvl7pPr marL="2971800" indent="-228600" algn="ctr" eaLnBrk="0" fontAlgn="base" hangingPunct="0">
              <a:spcBef>
                <a:spcPct val="50000"/>
              </a:spcBef>
              <a:spcAft>
                <a:spcPct val="0"/>
              </a:spcAft>
              <a:defRPr sz="2400">
                <a:solidFill>
                  <a:schemeClr val="tx1"/>
                </a:solidFill>
                <a:latin typeface="Times New Roman" pitchFamily="18" charset="0"/>
              </a:defRPr>
            </a:lvl7pPr>
            <a:lvl8pPr marL="3429000" indent="-228600" algn="ctr" eaLnBrk="0" fontAlgn="base" hangingPunct="0">
              <a:spcBef>
                <a:spcPct val="50000"/>
              </a:spcBef>
              <a:spcAft>
                <a:spcPct val="0"/>
              </a:spcAft>
              <a:defRPr sz="2400">
                <a:solidFill>
                  <a:schemeClr val="tx1"/>
                </a:solidFill>
                <a:latin typeface="Times New Roman" pitchFamily="18" charset="0"/>
              </a:defRPr>
            </a:lvl8pPr>
            <a:lvl9pPr marL="3886200" indent="-228600" algn="ctr" eaLnBrk="0" fontAlgn="base" hangingPunct="0">
              <a:spcBef>
                <a:spcPct val="50000"/>
              </a:spcBef>
              <a:spcAft>
                <a:spcPct val="0"/>
              </a:spcAft>
              <a:defRPr sz="2400">
                <a:solidFill>
                  <a:schemeClr val="tx1"/>
                </a:solidFill>
                <a:latin typeface="Times New Roman" pitchFamily="18" charset="0"/>
              </a:defRPr>
            </a:lvl9pPr>
          </a:lstStyle>
          <a:p>
            <a:pPr>
              <a:spcBef>
                <a:spcPct val="0"/>
              </a:spcBef>
            </a:pPr>
            <a:r>
              <a:rPr lang="en-GB" sz="1800">
                <a:latin typeface="Verdana" pitchFamily="34" charset="0"/>
              </a:rPr>
              <a:t>Fe/Au (27Å/23Å)x10</a:t>
            </a:r>
          </a:p>
          <a:p>
            <a:pPr>
              <a:spcBef>
                <a:spcPct val="0"/>
              </a:spcBef>
            </a:pPr>
            <a:endParaRPr lang="en-GB" sz="1800">
              <a:latin typeface="Verdana" pitchFamily="34" charset="0"/>
            </a:endParaRPr>
          </a:p>
          <a:p>
            <a:pPr>
              <a:spcBef>
                <a:spcPct val="0"/>
              </a:spcBef>
            </a:pPr>
            <a:r>
              <a:rPr lang="en-GB" sz="1800">
                <a:latin typeface="Verdana" pitchFamily="34" charset="0"/>
              </a:rPr>
              <a:t>Si/Au(100Å)</a:t>
            </a:r>
          </a:p>
        </p:txBody>
      </p:sp>
      <p:sp>
        <p:nvSpPr>
          <p:cNvPr id="14346" name="Line 13"/>
          <p:cNvSpPr>
            <a:spLocks noChangeShapeType="1"/>
          </p:cNvSpPr>
          <p:nvPr/>
        </p:nvSpPr>
        <p:spPr bwMode="auto">
          <a:xfrm>
            <a:off x="5003800" y="2276475"/>
            <a:ext cx="2374900" cy="0"/>
          </a:xfrm>
          <a:prstGeom prst="line">
            <a:avLst/>
          </a:prstGeom>
          <a:noFill/>
          <a:ln w="38100" cmpd="dbl">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4347" name="Text Box 14"/>
          <p:cNvSpPr txBox="1">
            <a:spLocks noChangeArrowheads="1"/>
          </p:cNvSpPr>
          <p:nvPr/>
        </p:nvSpPr>
        <p:spPr bwMode="auto">
          <a:xfrm>
            <a:off x="4716463" y="2924175"/>
            <a:ext cx="24495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50000"/>
              </a:spcBef>
              <a:spcAft>
                <a:spcPct val="0"/>
              </a:spcAft>
              <a:defRPr sz="2400">
                <a:solidFill>
                  <a:schemeClr val="tx1"/>
                </a:solidFill>
                <a:latin typeface="Times New Roman" pitchFamily="18" charset="0"/>
              </a:defRPr>
            </a:lvl6pPr>
            <a:lvl7pPr marL="2971800" indent="-228600" algn="ctr" eaLnBrk="0" fontAlgn="base" hangingPunct="0">
              <a:spcBef>
                <a:spcPct val="50000"/>
              </a:spcBef>
              <a:spcAft>
                <a:spcPct val="0"/>
              </a:spcAft>
              <a:defRPr sz="2400">
                <a:solidFill>
                  <a:schemeClr val="tx1"/>
                </a:solidFill>
                <a:latin typeface="Times New Roman" pitchFamily="18" charset="0"/>
              </a:defRPr>
            </a:lvl7pPr>
            <a:lvl8pPr marL="3429000" indent="-228600" algn="ctr" eaLnBrk="0" fontAlgn="base" hangingPunct="0">
              <a:spcBef>
                <a:spcPct val="50000"/>
              </a:spcBef>
              <a:spcAft>
                <a:spcPct val="0"/>
              </a:spcAft>
              <a:defRPr sz="2400">
                <a:solidFill>
                  <a:schemeClr val="tx1"/>
                </a:solidFill>
                <a:latin typeface="Times New Roman" pitchFamily="18" charset="0"/>
              </a:defRPr>
            </a:lvl8pPr>
            <a:lvl9pPr marL="3886200" indent="-228600" algn="ctr" eaLnBrk="0" fontAlgn="base" hangingPunct="0">
              <a:spcBef>
                <a:spcPct val="50000"/>
              </a:spcBef>
              <a:spcAft>
                <a:spcPct val="0"/>
              </a:spcAft>
              <a:defRPr sz="2400">
                <a:solidFill>
                  <a:schemeClr val="tx1"/>
                </a:solidFill>
                <a:latin typeface="Times New Roman" pitchFamily="18" charset="0"/>
              </a:defRPr>
            </a:lvl9pPr>
          </a:lstStyle>
          <a:p>
            <a:r>
              <a:rPr lang="en-GB" sz="1600" b="1">
                <a:latin typeface="Tahoma" pitchFamily="34" charset="0"/>
              </a:rPr>
              <a:t>Refined parameters</a:t>
            </a:r>
          </a:p>
        </p:txBody>
      </p:sp>
    </p:spTree>
    <p:extLst>
      <p:ext uri="{BB962C8B-B14F-4D97-AF65-F5344CB8AC3E}">
        <p14:creationId xmlns:p14="http://schemas.microsoft.com/office/powerpoint/2010/main" val="41677747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ate Placeholder 2"/>
          <p:cNvSpPr>
            <a:spLocks noGrp="1"/>
          </p:cNvSpPr>
          <p:nvPr>
            <p:ph type="dt" sz="half" idx="10"/>
          </p:nvPr>
        </p:nvSpPr>
        <p:spPr/>
        <p:txBody>
          <a:bodyPr/>
          <a:lstStyle/>
          <a:p>
            <a:fld id="{C8D7310B-CB60-4628-BDD8-49E870643728}" type="slidenum">
              <a:rPr lang="en-US"/>
              <a:pPr/>
              <a:t>39</a:t>
            </a:fld>
            <a:endParaRPr lang="en-US"/>
          </a:p>
        </p:txBody>
      </p:sp>
      <p:sp>
        <p:nvSpPr>
          <p:cNvPr id="26" name="Footer Placeholder 3"/>
          <p:cNvSpPr>
            <a:spLocks noGrp="1"/>
          </p:cNvSpPr>
          <p:nvPr>
            <p:ph type="ftr" sz="quarter" idx="11"/>
          </p:nvPr>
        </p:nvSpPr>
        <p:spPr/>
        <p:txBody>
          <a:bodyPr/>
          <a:lstStyle/>
          <a:p>
            <a:endParaRPr lang="en-US">
              <a:latin typeface="Arial" charset="0"/>
            </a:endParaRPr>
          </a:p>
          <a:p>
            <a:endParaRPr lang="en-US"/>
          </a:p>
        </p:txBody>
      </p:sp>
      <p:sp>
        <p:nvSpPr>
          <p:cNvPr id="105476" name="Rectangle 4"/>
          <p:cNvSpPr>
            <a:spLocks noGrp="1" noChangeArrowheads="1"/>
          </p:cNvSpPr>
          <p:nvPr>
            <p:ph type="title"/>
          </p:nvPr>
        </p:nvSpPr>
        <p:spPr>
          <a:xfrm>
            <a:off x="685800" y="333375"/>
            <a:ext cx="7772400" cy="1143000"/>
          </a:xfrm>
        </p:spPr>
        <p:txBody>
          <a:bodyPr/>
          <a:lstStyle/>
          <a:p>
            <a:r>
              <a:rPr lang="en-GB" sz="3600"/>
              <a:t>X-ray reflectivity measurement</a:t>
            </a:r>
          </a:p>
        </p:txBody>
      </p:sp>
      <p:grpSp>
        <p:nvGrpSpPr>
          <p:cNvPr id="105477" name="Group 5"/>
          <p:cNvGrpSpPr>
            <a:grpSpLocks/>
          </p:cNvGrpSpPr>
          <p:nvPr/>
        </p:nvGrpSpPr>
        <p:grpSpPr bwMode="auto">
          <a:xfrm>
            <a:off x="666750" y="381000"/>
            <a:ext cx="7791450" cy="1143000"/>
            <a:chOff x="420" y="240"/>
            <a:chExt cx="4908" cy="720"/>
          </a:xfrm>
        </p:grpSpPr>
        <p:sp>
          <p:nvSpPr>
            <p:cNvPr id="105478" name="Line 6"/>
            <p:cNvSpPr>
              <a:spLocks noChangeShapeType="1"/>
            </p:cNvSpPr>
            <p:nvPr/>
          </p:nvSpPr>
          <p:spPr bwMode="auto">
            <a:xfrm>
              <a:off x="420" y="960"/>
              <a:ext cx="3900" cy="0"/>
            </a:xfrm>
            <a:prstGeom prst="line">
              <a:avLst/>
            </a:prstGeom>
            <a:noFill/>
            <a:ln w="571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79" name="Line 7"/>
            <p:cNvSpPr>
              <a:spLocks noChangeShapeType="1"/>
            </p:cNvSpPr>
            <p:nvPr/>
          </p:nvSpPr>
          <p:spPr bwMode="auto">
            <a:xfrm flipH="1" flipV="1">
              <a:off x="432" y="240"/>
              <a:ext cx="0" cy="720"/>
            </a:xfrm>
            <a:prstGeom prst="line">
              <a:avLst/>
            </a:prstGeom>
            <a:noFill/>
            <a:ln w="571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80" name="Line 8"/>
            <p:cNvSpPr>
              <a:spLocks noChangeShapeType="1"/>
            </p:cNvSpPr>
            <p:nvPr/>
          </p:nvSpPr>
          <p:spPr bwMode="auto">
            <a:xfrm flipV="1">
              <a:off x="4320" y="960"/>
              <a:ext cx="1008" cy="0"/>
            </a:xfrm>
            <a:prstGeom prst="line">
              <a:avLst/>
            </a:prstGeom>
            <a:noFill/>
            <a:ln w="57150">
              <a:solidFill>
                <a:srgbClr val="CC66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81" name="Line 9"/>
            <p:cNvSpPr>
              <a:spLocks noChangeShapeType="1"/>
            </p:cNvSpPr>
            <p:nvPr/>
          </p:nvSpPr>
          <p:spPr bwMode="auto">
            <a:xfrm flipH="1" flipV="1">
              <a:off x="480" y="240"/>
              <a:ext cx="0" cy="720"/>
            </a:xfrm>
            <a:prstGeom prst="line">
              <a:avLst/>
            </a:prstGeom>
            <a:noFill/>
            <a:ln w="3810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aphicFrame>
        <p:nvGraphicFramePr>
          <p:cNvPr id="105482" name="Object 10"/>
          <p:cNvGraphicFramePr>
            <a:graphicFrameLocks noChangeAspect="1"/>
          </p:cNvGraphicFramePr>
          <p:nvPr/>
        </p:nvGraphicFramePr>
        <p:xfrm>
          <a:off x="50800" y="2349500"/>
          <a:ext cx="5026025" cy="3956050"/>
        </p:xfrm>
        <a:graphic>
          <a:graphicData uri="http://schemas.openxmlformats.org/presentationml/2006/ole">
            <mc:AlternateContent xmlns:mc="http://schemas.openxmlformats.org/markup-compatibility/2006">
              <mc:Choice xmlns:v="urn:schemas-microsoft-com:vml" Requires="v">
                <p:oleObj spid="_x0000_s171014" name="Graph" r:id="rId3" imgW="4710600" imgH="3706200" progId="Origin50.Graph">
                  <p:embed/>
                </p:oleObj>
              </mc:Choice>
              <mc:Fallback>
                <p:oleObj name="Graph" r:id="rId3" imgW="4710600" imgH="3706200" progId="Origin50.Grap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 y="2349500"/>
                        <a:ext cx="5026025" cy="395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483" name="Rectangle 11"/>
          <p:cNvSpPr>
            <a:spLocks noChangeAspect="1" noChangeArrowheads="1"/>
          </p:cNvSpPr>
          <p:nvPr/>
        </p:nvSpPr>
        <p:spPr bwMode="auto">
          <a:xfrm>
            <a:off x="5003800" y="5157788"/>
            <a:ext cx="1609725" cy="563562"/>
          </a:xfrm>
          <a:prstGeom prst="rect">
            <a:avLst/>
          </a:prstGeom>
          <a:solidFill>
            <a:srgbClr val="96969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pPr>
            <a:r>
              <a:rPr lang="en-US" noProof="1">
                <a:solidFill>
                  <a:schemeClr val="bg1"/>
                </a:solidFill>
              </a:rPr>
              <a:t>Si</a:t>
            </a:r>
            <a:endParaRPr lang="en-US" noProof="1"/>
          </a:p>
        </p:txBody>
      </p:sp>
      <p:sp>
        <p:nvSpPr>
          <p:cNvPr id="105484" name="Rectangle 12"/>
          <p:cNvSpPr>
            <a:spLocks noChangeAspect="1" noChangeArrowheads="1"/>
          </p:cNvSpPr>
          <p:nvPr/>
        </p:nvSpPr>
        <p:spPr bwMode="auto">
          <a:xfrm>
            <a:off x="5003800" y="4581525"/>
            <a:ext cx="1609725" cy="320675"/>
          </a:xfrm>
          <a:prstGeom prst="rect">
            <a:avLst/>
          </a:prstGeom>
          <a:solidFill>
            <a:srgbClr val="99C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pPr>
            <a:r>
              <a:rPr lang="en-US" sz="1800" noProof="1"/>
              <a:t>Mo</a:t>
            </a:r>
            <a:endParaRPr lang="en-US" noProof="1"/>
          </a:p>
        </p:txBody>
      </p:sp>
      <p:sp>
        <p:nvSpPr>
          <p:cNvPr id="105485" name="Rectangle 13"/>
          <p:cNvSpPr>
            <a:spLocks noChangeAspect="1" noChangeArrowheads="1"/>
          </p:cNvSpPr>
          <p:nvPr/>
        </p:nvSpPr>
        <p:spPr bwMode="auto">
          <a:xfrm>
            <a:off x="5003800" y="3052763"/>
            <a:ext cx="1609725" cy="1528762"/>
          </a:xfrm>
          <a:prstGeom prst="rect">
            <a:avLst/>
          </a:prstGeom>
          <a:solidFill>
            <a:srgbClr val="0000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pPr>
            <a:r>
              <a:rPr lang="en-US" noProof="1">
                <a:solidFill>
                  <a:schemeClr val="bg1"/>
                </a:solidFill>
              </a:rPr>
              <a:t>Mo</a:t>
            </a:r>
            <a:endParaRPr lang="en-US" noProof="1"/>
          </a:p>
        </p:txBody>
      </p:sp>
      <p:sp>
        <p:nvSpPr>
          <p:cNvPr id="105486" name="Rectangle 14"/>
          <p:cNvSpPr>
            <a:spLocks noChangeAspect="1" noChangeArrowheads="1"/>
          </p:cNvSpPr>
          <p:nvPr/>
        </p:nvSpPr>
        <p:spPr bwMode="auto">
          <a:xfrm>
            <a:off x="5003800" y="2730500"/>
            <a:ext cx="1609725" cy="322263"/>
          </a:xfrm>
          <a:prstGeom prst="rect">
            <a:avLst/>
          </a:prstGeom>
          <a:solidFill>
            <a:srgbClr val="00FF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pPr>
            <a:r>
              <a:rPr lang="en-US" sz="1800" noProof="1"/>
              <a:t>Mo</a:t>
            </a:r>
            <a:endParaRPr lang="en-US" noProof="1"/>
          </a:p>
        </p:txBody>
      </p:sp>
      <p:grpSp>
        <p:nvGrpSpPr>
          <p:cNvPr id="105490" name="Group 18"/>
          <p:cNvGrpSpPr>
            <a:grpSpLocks/>
          </p:cNvGrpSpPr>
          <p:nvPr/>
        </p:nvGrpSpPr>
        <p:grpSpPr bwMode="auto">
          <a:xfrm>
            <a:off x="6804025" y="2349500"/>
            <a:ext cx="2232025" cy="3251200"/>
            <a:chOff x="4300" y="1434"/>
            <a:chExt cx="1392" cy="1907"/>
          </a:xfrm>
        </p:grpSpPr>
        <p:sp>
          <p:nvSpPr>
            <p:cNvPr id="105487" name="Text Box 15"/>
            <p:cNvSpPr txBox="1">
              <a:spLocks noChangeArrowheads="1"/>
            </p:cNvSpPr>
            <p:nvPr/>
          </p:nvSpPr>
          <p:spPr bwMode="auto">
            <a:xfrm>
              <a:off x="4300" y="1434"/>
              <a:ext cx="1392" cy="1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en-GB" sz="1800">
                  <a:latin typeface="Symbol" pitchFamily="18" charset="2"/>
                </a:rPr>
                <a:t>   r</a:t>
              </a:r>
              <a:r>
                <a:rPr lang="en-GB" sz="1800"/>
                <a:t>       t </a:t>
              </a:r>
              <a:r>
                <a:rPr lang="en-US" sz="1800"/>
                <a:t>[Å]</a:t>
              </a:r>
              <a:r>
                <a:rPr lang="en-GB" sz="1800"/>
                <a:t>    </a:t>
              </a:r>
              <a:r>
                <a:rPr lang="en-GB" sz="1800">
                  <a:latin typeface="Symbol" pitchFamily="18" charset="2"/>
                </a:rPr>
                <a:t>s </a:t>
              </a:r>
              <a:r>
                <a:rPr lang="en-GB" sz="1800"/>
                <a:t>[Å]</a:t>
              </a:r>
            </a:p>
            <a:p>
              <a:pPr algn="l">
                <a:spcBef>
                  <a:spcPct val="30000"/>
                </a:spcBef>
              </a:pPr>
              <a:r>
                <a:rPr lang="en-GB" sz="1800"/>
                <a:t>0.68     19.6      5.8</a:t>
              </a:r>
            </a:p>
            <a:p>
              <a:pPr algn="l">
                <a:spcBef>
                  <a:spcPct val="0"/>
                </a:spcBef>
              </a:pPr>
              <a:endParaRPr lang="en-GB" sz="1800"/>
            </a:p>
            <a:p>
              <a:pPr algn="l">
                <a:spcBef>
                  <a:spcPct val="0"/>
                </a:spcBef>
              </a:pPr>
              <a:endParaRPr lang="en-GB" sz="1800"/>
            </a:p>
            <a:p>
              <a:pPr algn="l"/>
              <a:r>
                <a:rPr lang="en-GB" sz="1800"/>
                <a:t>0.93    236.5    34.0</a:t>
              </a:r>
            </a:p>
            <a:p>
              <a:pPr algn="l">
                <a:spcBef>
                  <a:spcPct val="0"/>
                </a:spcBef>
              </a:pPr>
              <a:endParaRPr lang="en-GB" sz="1800"/>
            </a:p>
            <a:p>
              <a:pPr algn="l">
                <a:spcBef>
                  <a:spcPct val="120000"/>
                </a:spcBef>
              </a:pPr>
              <a:r>
                <a:rPr lang="en-GB" sz="1800"/>
                <a:t>1.09     14.1      2.7</a:t>
              </a:r>
            </a:p>
            <a:p>
              <a:pPr algn="l">
                <a:spcBef>
                  <a:spcPct val="10000"/>
                </a:spcBef>
              </a:pPr>
              <a:r>
                <a:rPr lang="en-GB" sz="1800"/>
                <a:t>1.00       5.0      2.7</a:t>
              </a:r>
            </a:p>
            <a:p>
              <a:pPr algn="l">
                <a:spcBef>
                  <a:spcPct val="40000"/>
                </a:spcBef>
              </a:pPr>
              <a:r>
                <a:rPr lang="en-GB" sz="1800"/>
                <a:t>1.00                  2.8</a:t>
              </a:r>
            </a:p>
          </p:txBody>
        </p:sp>
        <p:sp>
          <p:nvSpPr>
            <p:cNvPr id="105488" name="Line 16"/>
            <p:cNvSpPr>
              <a:spLocks noChangeShapeType="1"/>
            </p:cNvSpPr>
            <p:nvPr/>
          </p:nvSpPr>
          <p:spPr bwMode="auto">
            <a:xfrm>
              <a:off x="4416" y="1674"/>
              <a:ext cx="1152"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5491" name="Text Box 19"/>
          <p:cNvSpPr txBox="1">
            <a:spLocks noChangeArrowheads="1"/>
          </p:cNvSpPr>
          <p:nvPr/>
        </p:nvSpPr>
        <p:spPr bwMode="auto">
          <a:xfrm>
            <a:off x="684213" y="1851025"/>
            <a:ext cx="81359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sz="1800">
                <a:latin typeface="Arial" charset="0"/>
              </a:rPr>
              <a:t>Calculation of the </a:t>
            </a:r>
            <a:r>
              <a:rPr lang="en-GB" sz="1800" b="1">
                <a:solidFill>
                  <a:srgbClr val="FF3300"/>
                </a:solidFill>
                <a:latin typeface="Arial" charset="0"/>
              </a:rPr>
              <a:t>electron density</a:t>
            </a:r>
            <a:r>
              <a:rPr lang="en-GB" sz="1800">
                <a:solidFill>
                  <a:srgbClr val="FF3300"/>
                </a:solidFill>
                <a:latin typeface="Arial" charset="0"/>
              </a:rPr>
              <a:t>, </a:t>
            </a:r>
            <a:r>
              <a:rPr lang="en-GB" sz="1800" b="1">
                <a:solidFill>
                  <a:srgbClr val="FF3300"/>
                </a:solidFill>
                <a:latin typeface="Arial" charset="0"/>
              </a:rPr>
              <a:t>thickness</a:t>
            </a:r>
            <a:r>
              <a:rPr lang="en-GB" sz="1800">
                <a:solidFill>
                  <a:srgbClr val="FF3300"/>
                </a:solidFill>
                <a:latin typeface="Arial" charset="0"/>
              </a:rPr>
              <a:t> and </a:t>
            </a:r>
            <a:r>
              <a:rPr lang="en-GB" sz="1800" b="1">
                <a:solidFill>
                  <a:srgbClr val="FF3300"/>
                </a:solidFill>
                <a:latin typeface="Arial" charset="0"/>
              </a:rPr>
              <a:t>interface roughness</a:t>
            </a:r>
            <a:r>
              <a:rPr lang="en-GB" sz="1800">
                <a:latin typeface="Arial" charset="0"/>
              </a:rPr>
              <a:t> for each particular layer</a:t>
            </a:r>
          </a:p>
        </p:txBody>
      </p:sp>
      <p:sp>
        <p:nvSpPr>
          <p:cNvPr id="105492" name="Rectangle 20"/>
          <p:cNvSpPr>
            <a:spLocks noChangeAspect="1" noChangeArrowheads="1"/>
          </p:cNvSpPr>
          <p:nvPr/>
        </p:nvSpPr>
        <p:spPr bwMode="auto">
          <a:xfrm>
            <a:off x="5003800" y="4903788"/>
            <a:ext cx="1609725" cy="254000"/>
          </a:xfrm>
          <a:prstGeom prst="rect">
            <a:avLst/>
          </a:prstGeom>
          <a:solidFill>
            <a:srgbClr val="EAEAEA"/>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pPr>
            <a:r>
              <a:rPr lang="de-DE" sz="1400" b="1"/>
              <a:t>W</a:t>
            </a:r>
            <a:endParaRPr lang="de-DE" sz="1400" b="1" noProof="1"/>
          </a:p>
        </p:txBody>
      </p:sp>
      <p:sp>
        <p:nvSpPr>
          <p:cNvPr id="105493" name="Text Box 21"/>
          <p:cNvSpPr txBox="1">
            <a:spLocks noChangeArrowheads="1"/>
          </p:cNvSpPr>
          <p:nvPr/>
        </p:nvSpPr>
        <p:spPr bwMode="auto">
          <a:xfrm>
            <a:off x="5580063" y="5876925"/>
            <a:ext cx="33131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sz="1800" b="1">
                <a:latin typeface="Arial" charset="0"/>
              </a:rPr>
              <a:t>The surface must be smooth (mirror-like)</a:t>
            </a:r>
          </a:p>
        </p:txBody>
      </p:sp>
      <p:sp>
        <p:nvSpPr>
          <p:cNvPr id="105494" name="Text Box 22"/>
          <p:cNvSpPr txBox="1">
            <a:spLocks noChangeArrowheads="1"/>
          </p:cNvSpPr>
          <p:nvPr/>
        </p:nvSpPr>
        <p:spPr bwMode="auto">
          <a:xfrm>
            <a:off x="1476375" y="2836863"/>
            <a:ext cx="129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GB" sz="1400">
                <a:latin typeface="Tahoma" pitchFamily="34" charset="0"/>
              </a:rPr>
              <a:t>Edge of TER</a:t>
            </a:r>
          </a:p>
        </p:txBody>
      </p:sp>
      <p:sp>
        <p:nvSpPr>
          <p:cNvPr id="105496" name="Line 24"/>
          <p:cNvSpPr>
            <a:spLocks noChangeShapeType="1"/>
          </p:cNvSpPr>
          <p:nvPr/>
        </p:nvSpPr>
        <p:spPr bwMode="auto">
          <a:xfrm flipH="1">
            <a:off x="1258888" y="2997200"/>
            <a:ext cx="2174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5497" name="Text Box 25"/>
          <p:cNvSpPr txBox="1">
            <a:spLocks noChangeArrowheads="1"/>
          </p:cNvSpPr>
          <p:nvPr/>
        </p:nvSpPr>
        <p:spPr bwMode="auto">
          <a:xfrm>
            <a:off x="2051050" y="3213100"/>
            <a:ext cx="2376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GB" sz="1400">
                <a:latin typeface="Tahoma" pitchFamily="34" charset="0"/>
              </a:rPr>
              <a:t>Kiessig oscillations (fringes)</a:t>
            </a:r>
          </a:p>
        </p:txBody>
      </p:sp>
      <p:sp>
        <p:nvSpPr>
          <p:cNvPr id="105498" name="Line 26"/>
          <p:cNvSpPr>
            <a:spLocks noChangeShapeType="1"/>
          </p:cNvSpPr>
          <p:nvPr/>
        </p:nvSpPr>
        <p:spPr bwMode="auto">
          <a:xfrm flipH="1">
            <a:off x="1692275" y="3357563"/>
            <a:ext cx="3587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5499" name="Line 27"/>
          <p:cNvSpPr>
            <a:spLocks noChangeShapeType="1"/>
          </p:cNvSpPr>
          <p:nvPr/>
        </p:nvSpPr>
        <p:spPr bwMode="auto">
          <a:xfrm rot="16200000" flipH="1">
            <a:off x="1583531" y="3466307"/>
            <a:ext cx="2174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5500" name="Line 28"/>
          <p:cNvSpPr>
            <a:spLocks noChangeShapeType="1"/>
          </p:cNvSpPr>
          <p:nvPr/>
        </p:nvSpPr>
        <p:spPr bwMode="auto">
          <a:xfrm rot="16200000" flipH="1">
            <a:off x="1728787" y="3536951"/>
            <a:ext cx="3587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extLst>
      <p:ext uri="{BB962C8B-B14F-4D97-AF65-F5344CB8AC3E}">
        <p14:creationId xmlns:p14="http://schemas.microsoft.com/office/powerpoint/2010/main" val="154414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2"/>
          </p:nvPr>
        </p:nvSpPr>
        <p:spPr>
          <a:noFill/>
        </p:spPr>
        <p:txBody>
          <a:bodyPr/>
          <a:lstStyle/>
          <a:p>
            <a:pPr defTabSz="838200"/>
            <a:fld id="{65C3432D-AA1E-4E49-8026-A5C70777C11D}" type="slidenum">
              <a:rPr lang="en-US"/>
              <a:pPr defTabSz="838200"/>
              <a:t>4</a:t>
            </a:fld>
            <a:endParaRPr lang="en-US"/>
          </a:p>
        </p:txBody>
      </p:sp>
      <p:sp>
        <p:nvSpPr>
          <p:cNvPr id="10246" name="Rectangle 5"/>
          <p:cNvSpPr>
            <a:spLocks noChangeArrowheads="1"/>
          </p:cNvSpPr>
          <p:nvPr/>
        </p:nvSpPr>
        <p:spPr bwMode="auto">
          <a:xfrm>
            <a:off x="0" y="3103563"/>
            <a:ext cx="184731" cy="369332"/>
          </a:xfrm>
          <a:prstGeom prst="rect">
            <a:avLst/>
          </a:prstGeom>
          <a:noFill/>
          <a:ln w="9525" algn="ctr">
            <a:noFill/>
            <a:miter lim="800000"/>
            <a:headEnd/>
            <a:tailEnd/>
          </a:ln>
        </p:spPr>
        <p:txBody>
          <a:bodyPr wrap="none" anchor="ctr">
            <a:spAutoFit/>
          </a:bodyPr>
          <a:lstStyle/>
          <a:p>
            <a:endParaRPr lang="en-IN"/>
          </a:p>
        </p:txBody>
      </p:sp>
      <p:sp>
        <p:nvSpPr>
          <p:cNvPr id="10247" name="Text Box 10"/>
          <p:cNvSpPr txBox="1">
            <a:spLocks noChangeArrowheads="1"/>
          </p:cNvSpPr>
          <p:nvPr/>
        </p:nvSpPr>
        <p:spPr bwMode="auto">
          <a:xfrm>
            <a:off x="158262" y="317500"/>
            <a:ext cx="1544012" cy="369332"/>
          </a:xfrm>
          <a:prstGeom prst="rect">
            <a:avLst/>
          </a:prstGeom>
          <a:noFill/>
          <a:ln w="9525" algn="ctr">
            <a:noFill/>
            <a:miter lim="800000"/>
            <a:headEnd/>
            <a:tailEnd/>
          </a:ln>
        </p:spPr>
        <p:txBody>
          <a:bodyPr wrap="none">
            <a:spAutoFit/>
          </a:bodyPr>
          <a:lstStyle/>
          <a:p>
            <a:pPr defTabSz="838200"/>
            <a:r>
              <a:rPr lang="en-US"/>
              <a:t>Point Group: </a:t>
            </a:r>
          </a:p>
        </p:txBody>
      </p:sp>
      <p:sp>
        <p:nvSpPr>
          <p:cNvPr id="10248" name="Rectangle 11"/>
          <p:cNvSpPr>
            <a:spLocks noChangeArrowheads="1"/>
          </p:cNvSpPr>
          <p:nvPr/>
        </p:nvSpPr>
        <p:spPr bwMode="auto">
          <a:xfrm>
            <a:off x="1699847" y="393700"/>
            <a:ext cx="6620723" cy="338554"/>
          </a:xfrm>
          <a:prstGeom prst="rect">
            <a:avLst/>
          </a:prstGeom>
          <a:noFill/>
          <a:ln w="9525" algn="ctr">
            <a:noFill/>
            <a:miter lim="800000"/>
            <a:headEnd/>
            <a:tailEnd/>
          </a:ln>
        </p:spPr>
        <p:txBody>
          <a:bodyPr wrap="none" anchor="ctr">
            <a:spAutoFit/>
          </a:bodyPr>
          <a:lstStyle/>
          <a:p>
            <a:pPr algn="l"/>
            <a:r>
              <a:rPr lang="en-US" sz="1600">
                <a:solidFill>
                  <a:srgbClr val="FF0000"/>
                </a:solidFill>
              </a:rPr>
              <a:t>a point group is a group of geometric symmetries leaving a point fixed. </a:t>
            </a:r>
          </a:p>
        </p:txBody>
      </p:sp>
      <p:sp>
        <p:nvSpPr>
          <p:cNvPr id="10249" name="Text Box 12"/>
          <p:cNvSpPr txBox="1">
            <a:spLocks noChangeArrowheads="1"/>
          </p:cNvSpPr>
          <p:nvPr/>
        </p:nvSpPr>
        <p:spPr bwMode="auto">
          <a:xfrm>
            <a:off x="7340112" y="393700"/>
            <a:ext cx="1800493" cy="369332"/>
          </a:xfrm>
          <a:prstGeom prst="rect">
            <a:avLst/>
          </a:prstGeom>
          <a:noFill/>
          <a:ln w="9525" algn="ctr">
            <a:noFill/>
            <a:miter lim="800000"/>
            <a:headEnd/>
            <a:tailEnd/>
          </a:ln>
        </p:spPr>
        <p:txBody>
          <a:bodyPr wrap="none">
            <a:spAutoFit/>
          </a:bodyPr>
          <a:lstStyle/>
          <a:p>
            <a:pPr defTabSz="838200"/>
            <a:r>
              <a:rPr lang="en-US"/>
              <a:t>32 Point groups</a:t>
            </a:r>
          </a:p>
        </p:txBody>
      </p:sp>
      <p:sp>
        <p:nvSpPr>
          <p:cNvPr id="10250" name="Text Box 13"/>
          <p:cNvSpPr txBox="1">
            <a:spLocks noChangeArrowheads="1"/>
          </p:cNvSpPr>
          <p:nvPr/>
        </p:nvSpPr>
        <p:spPr bwMode="auto">
          <a:xfrm>
            <a:off x="719504" y="849313"/>
            <a:ext cx="1697901" cy="3970318"/>
          </a:xfrm>
          <a:prstGeom prst="rect">
            <a:avLst/>
          </a:prstGeom>
          <a:noFill/>
          <a:ln w="9525" algn="ctr">
            <a:noFill/>
            <a:miter lim="800000"/>
            <a:headEnd/>
            <a:tailEnd/>
          </a:ln>
        </p:spPr>
        <p:txBody>
          <a:bodyPr wrap="none">
            <a:spAutoFit/>
          </a:bodyPr>
          <a:lstStyle/>
          <a:p>
            <a:pPr defTabSz="838200"/>
            <a:r>
              <a:rPr lang="en-US" sz="1800"/>
              <a:t>Triclinic</a:t>
            </a:r>
          </a:p>
          <a:p>
            <a:pPr defTabSz="838200"/>
            <a:endParaRPr lang="en-US" sz="1800"/>
          </a:p>
          <a:p>
            <a:pPr defTabSz="838200"/>
            <a:r>
              <a:rPr lang="en-US" sz="1800"/>
              <a:t>Monoclinic</a:t>
            </a:r>
          </a:p>
          <a:p>
            <a:pPr defTabSz="838200"/>
            <a:endParaRPr lang="en-US" sz="1800"/>
          </a:p>
          <a:p>
            <a:pPr defTabSz="838200"/>
            <a:r>
              <a:rPr lang="en-US" sz="1800"/>
              <a:t>Orthorhombic</a:t>
            </a:r>
          </a:p>
          <a:p>
            <a:pPr defTabSz="838200"/>
            <a:endParaRPr lang="en-US" sz="1800"/>
          </a:p>
          <a:p>
            <a:pPr defTabSz="838200"/>
            <a:r>
              <a:rPr lang="en-US" sz="1800"/>
              <a:t>Tetragonal</a:t>
            </a:r>
          </a:p>
          <a:p>
            <a:pPr defTabSz="838200"/>
            <a:endParaRPr lang="en-US" sz="1800"/>
          </a:p>
          <a:p>
            <a:pPr defTabSz="838200"/>
            <a:endParaRPr lang="en-US" sz="1800"/>
          </a:p>
          <a:p>
            <a:pPr defTabSz="838200"/>
            <a:r>
              <a:rPr lang="en-US" sz="1800"/>
              <a:t>Cubic</a:t>
            </a:r>
          </a:p>
          <a:p>
            <a:pPr defTabSz="838200"/>
            <a:endParaRPr lang="en-US" sz="1800"/>
          </a:p>
          <a:p>
            <a:pPr defTabSz="838200"/>
            <a:r>
              <a:rPr lang="en-US" sz="1800"/>
              <a:t>Hexagonal</a:t>
            </a:r>
          </a:p>
          <a:p>
            <a:pPr defTabSz="838200"/>
            <a:endParaRPr lang="en-US" sz="1800"/>
          </a:p>
          <a:p>
            <a:pPr defTabSz="838200"/>
            <a:r>
              <a:rPr lang="en-US" sz="1800"/>
              <a:t>Rhombohedral</a:t>
            </a:r>
          </a:p>
        </p:txBody>
      </p:sp>
      <p:sp>
        <p:nvSpPr>
          <p:cNvPr id="10251" name="Text Box 14"/>
          <p:cNvSpPr txBox="1">
            <a:spLocks noChangeArrowheads="1"/>
          </p:cNvSpPr>
          <p:nvPr/>
        </p:nvSpPr>
        <p:spPr bwMode="auto">
          <a:xfrm>
            <a:off x="2960077" y="849314"/>
            <a:ext cx="2557110" cy="4524315"/>
          </a:xfrm>
          <a:prstGeom prst="rect">
            <a:avLst/>
          </a:prstGeom>
          <a:noFill/>
          <a:ln w="9525" algn="ctr">
            <a:noFill/>
            <a:miter lim="800000"/>
            <a:headEnd/>
            <a:tailEnd/>
          </a:ln>
        </p:spPr>
        <p:txBody>
          <a:bodyPr wrap="none">
            <a:spAutoFit/>
          </a:bodyPr>
          <a:lstStyle/>
          <a:p>
            <a:pPr defTabSz="838200"/>
            <a:r>
              <a:rPr lang="en-US" sz="1800"/>
              <a:t>1, 1</a:t>
            </a:r>
          </a:p>
          <a:p>
            <a:pPr defTabSz="838200"/>
            <a:endParaRPr lang="en-US" sz="1800"/>
          </a:p>
          <a:p>
            <a:pPr defTabSz="838200"/>
            <a:r>
              <a:rPr lang="en-US" sz="1800"/>
              <a:t>2, m, 2/m</a:t>
            </a:r>
          </a:p>
          <a:p>
            <a:pPr defTabSz="838200"/>
            <a:endParaRPr lang="en-US" sz="1800"/>
          </a:p>
          <a:p>
            <a:pPr defTabSz="838200"/>
            <a:r>
              <a:rPr lang="en-US" sz="1800"/>
              <a:t>222, 2mm, mmm</a:t>
            </a:r>
          </a:p>
          <a:p>
            <a:pPr defTabSz="838200"/>
            <a:endParaRPr lang="en-US" sz="1800"/>
          </a:p>
          <a:p>
            <a:pPr defTabSz="838200"/>
            <a:r>
              <a:rPr lang="en-US" sz="1800"/>
              <a:t>4, 4, 4/m</a:t>
            </a:r>
          </a:p>
          <a:p>
            <a:pPr defTabSz="838200"/>
            <a:r>
              <a:rPr lang="en-US" sz="1800"/>
              <a:t>422,4mm,4m2,4/m mm</a:t>
            </a:r>
          </a:p>
          <a:p>
            <a:pPr defTabSz="838200"/>
            <a:endParaRPr lang="en-US" sz="1800"/>
          </a:p>
          <a:p>
            <a:pPr defTabSz="838200"/>
            <a:r>
              <a:rPr lang="en-US" sz="1800"/>
              <a:t>23, m3</a:t>
            </a:r>
          </a:p>
          <a:p>
            <a:pPr defTabSz="838200"/>
            <a:r>
              <a:rPr lang="en-US" sz="1800"/>
              <a:t>432, 43m,m3m</a:t>
            </a:r>
          </a:p>
          <a:p>
            <a:pPr defTabSz="838200"/>
            <a:r>
              <a:rPr lang="en-US" sz="1800"/>
              <a:t>6, 6, 6/m</a:t>
            </a:r>
          </a:p>
          <a:p>
            <a:pPr defTabSz="838200"/>
            <a:r>
              <a:rPr lang="en-US" sz="1800"/>
              <a:t>62, 6mm,6m2, 6/m mm</a:t>
            </a:r>
          </a:p>
          <a:p>
            <a:pPr defTabSz="838200"/>
            <a:r>
              <a:rPr lang="en-US" sz="1800"/>
              <a:t>3, 3</a:t>
            </a:r>
          </a:p>
          <a:p>
            <a:pPr defTabSz="838200"/>
            <a:r>
              <a:rPr lang="en-US" sz="1800"/>
              <a:t>32,3m,3m</a:t>
            </a:r>
          </a:p>
          <a:p>
            <a:pPr defTabSz="838200"/>
            <a:endParaRPr lang="en-US" sz="1800"/>
          </a:p>
        </p:txBody>
      </p:sp>
      <p:sp>
        <p:nvSpPr>
          <p:cNvPr id="10252" name="Text Box 15"/>
          <p:cNvSpPr txBox="1">
            <a:spLocks noChangeArrowheads="1"/>
          </p:cNvSpPr>
          <p:nvPr/>
        </p:nvSpPr>
        <p:spPr bwMode="auto">
          <a:xfrm>
            <a:off x="6323135" y="923926"/>
            <a:ext cx="1018227" cy="4524315"/>
          </a:xfrm>
          <a:prstGeom prst="rect">
            <a:avLst/>
          </a:prstGeom>
          <a:noFill/>
          <a:ln w="9525" algn="ctr">
            <a:noFill/>
            <a:miter lim="800000"/>
            <a:headEnd/>
            <a:tailEnd/>
          </a:ln>
        </p:spPr>
        <p:txBody>
          <a:bodyPr wrap="none">
            <a:spAutoFit/>
          </a:bodyPr>
          <a:lstStyle/>
          <a:p>
            <a:pPr defTabSz="838200"/>
            <a:r>
              <a:rPr lang="en-US" sz="1800"/>
              <a:t>1</a:t>
            </a:r>
          </a:p>
          <a:p>
            <a:pPr defTabSz="838200"/>
            <a:endParaRPr lang="en-US" sz="1800"/>
          </a:p>
          <a:p>
            <a:pPr defTabSz="838200"/>
            <a:r>
              <a:rPr lang="en-US" sz="1800"/>
              <a:t>2/m</a:t>
            </a:r>
          </a:p>
          <a:p>
            <a:pPr defTabSz="838200"/>
            <a:endParaRPr lang="en-US" sz="1800"/>
          </a:p>
          <a:p>
            <a:pPr defTabSz="838200"/>
            <a:r>
              <a:rPr lang="en-US" sz="1800"/>
              <a:t>mmm</a:t>
            </a:r>
          </a:p>
          <a:p>
            <a:pPr defTabSz="838200"/>
            <a:endParaRPr lang="en-US" sz="1800"/>
          </a:p>
          <a:p>
            <a:pPr defTabSz="838200"/>
            <a:r>
              <a:rPr lang="en-US" sz="1800"/>
              <a:t>4/m</a:t>
            </a:r>
          </a:p>
          <a:p>
            <a:pPr defTabSz="838200"/>
            <a:r>
              <a:rPr lang="en-US" sz="1800"/>
              <a:t>4/m mm</a:t>
            </a:r>
          </a:p>
          <a:p>
            <a:pPr defTabSz="838200"/>
            <a:endParaRPr lang="en-US" sz="1800"/>
          </a:p>
          <a:p>
            <a:pPr defTabSz="838200"/>
            <a:r>
              <a:rPr lang="en-US" sz="1800"/>
              <a:t>m3</a:t>
            </a:r>
          </a:p>
          <a:p>
            <a:pPr defTabSz="838200"/>
            <a:r>
              <a:rPr lang="en-US" sz="1800"/>
              <a:t>m3m</a:t>
            </a:r>
          </a:p>
          <a:p>
            <a:pPr defTabSz="838200"/>
            <a:r>
              <a:rPr lang="en-US" sz="1800"/>
              <a:t>6/m</a:t>
            </a:r>
          </a:p>
          <a:p>
            <a:pPr defTabSz="838200"/>
            <a:r>
              <a:rPr lang="en-US" sz="1800"/>
              <a:t>6/m mm</a:t>
            </a:r>
          </a:p>
          <a:p>
            <a:pPr defTabSz="838200"/>
            <a:r>
              <a:rPr lang="en-US" sz="1800"/>
              <a:t>3</a:t>
            </a:r>
          </a:p>
          <a:p>
            <a:pPr defTabSz="838200"/>
            <a:r>
              <a:rPr lang="en-US" sz="1800"/>
              <a:t>3m</a:t>
            </a:r>
          </a:p>
          <a:p>
            <a:pPr defTabSz="838200"/>
            <a:endParaRPr lang="en-US" sz="1800"/>
          </a:p>
        </p:txBody>
      </p:sp>
      <p:sp>
        <p:nvSpPr>
          <p:cNvPr id="10253" name="Line 16"/>
          <p:cNvSpPr>
            <a:spLocks noChangeShapeType="1"/>
          </p:cNvSpPr>
          <p:nvPr/>
        </p:nvSpPr>
        <p:spPr bwMode="auto">
          <a:xfrm>
            <a:off x="3801208" y="3656013"/>
            <a:ext cx="140677" cy="0"/>
          </a:xfrm>
          <a:prstGeom prst="line">
            <a:avLst/>
          </a:prstGeom>
          <a:noFill/>
          <a:ln w="9525">
            <a:solidFill>
              <a:schemeClr val="tx1"/>
            </a:solidFill>
            <a:round/>
            <a:headEnd/>
            <a:tailEnd/>
          </a:ln>
        </p:spPr>
        <p:txBody>
          <a:bodyPr wrap="none" anchor="ctr">
            <a:spAutoFit/>
          </a:bodyPr>
          <a:lstStyle/>
          <a:p>
            <a:endParaRPr lang="en-US"/>
          </a:p>
        </p:txBody>
      </p:sp>
      <p:sp>
        <p:nvSpPr>
          <p:cNvPr id="10254" name="Line 17"/>
          <p:cNvSpPr>
            <a:spLocks noChangeShapeType="1"/>
          </p:cNvSpPr>
          <p:nvPr/>
        </p:nvSpPr>
        <p:spPr bwMode="auto">
          <a:xfrm>
            <a:off x="3871546" y="4264025"/>
            <a:ext cx="140677" cy="0"/>
          </a:xfrm>
          <a:prstGeom prst="line">
            <a:avLst/>
          </a:prstGeom>
          <a:noFill/>
          <a:ln w="9525">
            <a:solidFill>
              <a:schemeClr val="tx1"/>
            </a:solidFill>
            <a:round/>
            <a:headEnd/>
            <a:tailEnd/>
          </a:ln>
        </p:spPr>
        <p:txBody>
          <a:bodyPr wrap="none" anchor="ctr">
            <a:spAutoFit/>
          </a:bodyPr>
          <a:lstStyle/>
          <a:p>
            <a:endParaRPr lang="en-US"/>
          </a:p>
        </p:txBody>
      </p:sp>
      <p:sp>
        <p:nvSpPr>
          <p:cNvPr id="10255" name="Line 18"/>
          <p:cNvSpPr>
            <a:spLocks noChangeShapeType="1"/>
          </p:cNvSpPr>
          <p:nvPr/>
        </p:nvSpPr>
        <p:spPr bwMode="auto">
          <a:xfrm>
            <a:off x="6673362" y="1000125"/>
            <a:ext cx="140677" cy="0"/>
          </a:xfrm>
          <a:prstGeom prst="line">
            <a:avLst/>
          </a:prstGeom>
          <a:noFill/>
          <a:ln w="9525">
            <a:solidFill>
              <a:schemeClr val="tx1"/>
            </a:solidFill>
            <a:round/>
            <a:headEnd/>
            <a:tailEnd/>
          </a:ln>
        </p:spPr>
        <p:txBody>
          <a:bodyPr wrap="none" anchor="ctr">
            <a:spAutoFit/>
          </a:bodyPr>
          <a:lstStyle/>
          <a:p>
            <a:endParaRPr lang="en-US"/>
          </a:p>
        </p:txBody>
      </p:sp>
      <p:sp>
        <p:nvSpPr>
          <p:cNvPr id="10256" name="Line 19"/>
          <p:cNvSpPr>
            <a:spLocks noChangeShapeType="1"/>
          </p:cNvSpPr>
          <p:nvPr/>
        </p:nvSpPr>
        <p:spPr bwMode="auto">
          <a:xfrm>
            <a:off x="4081097" y="923925"/>
            <a:ext cx="140677" cy="0"/>
          </a:xfrm>
          <a:prstGeom prst="line">
            <a:avLst/>
          </a:prstGeom>
          <a:noFill/>
          <a:ln w="9525">
            <a:solidFill>
              <a:schemeClr val="tx1"/>
            </a:solidFill>
            <a:round/>
            <a:headEnd/>
            <a:tailEnd/>
          </a:ln>
        </p:spPr>
        <p:txBody>
          <a:bodyPr wrap="none" anchor="ctr">
            <a:spAutoFit/>
          </a:bodyPr>
          <a:lstStyle/>
          <a:p>
            <a:endParaRPr lang="en-US"/>
          </a:p>
        </p:txBody>
      </p:sp>
      <p:sp>
        <p:nvSpPr>
          <p:cNvPr id="10257" name="Line 20"/>
          <p:cNvSpPr>
            <a:spLocks noChangeShapeType="1"/>
          </p:cNvSpPr>
          <p:nvPr/>
        </p:nvSpPr>
        <p:spPr bwMode="auto">
          <a:xfrm>
            <a:off x="3871546" y="3960813"/>
            <a:ext cx="140677" cy="0"/>
          </a:xfrm>
          <a:prstGeom prst="line">
            <a:avLst/>
          </a:prstGeom>
          <a:noFill/>
          <a:ln w="9525">
            <a:solidFill>
              <a:schemeClr val="tx1"/>
            </a:solidFill>
            <a:round/>
            <a:headEnd/>
            <a:tailEnd/>
          </a:ln>
        </p:spPr>
        <p:txBody>
          <a:bodyPr wrap="none" anchor="ctr">
            <a:spAutoFit/>
          </a:bodyPr>
          <a:lstStyle/>
          <a:p>
            <a:endParaRPr lang="en-US"/>
          </a:p>
        </p:txBody>
      </p:sp>
      <p:sp>
        <p:nvSpPr>
          <p:cNvPr id="10258" name="Line 21"/>
          <p:cNvSpPr>
            <a:spLocks noChangeShapeType="1"/>
          </p:cNvSpPr>
          <p:nvPr/>
        </p:nvSpPr>
        <p:spPr bwMode="auto">
          <a:xfrm>
            <a:off x="3941885" y="2822575"/>
            <a:ext cx="140677" cy="0"/>
          </a:xfrm>
          <a:prstGeom prst="line">
            <a:avLst/>
          </a:prstGeom>
          <a:noFill/>
          <a:ln w="9525">
            <a:solidFill>
              <a:schemeClr val="tx1"/>
            </a:solidFill>
            <a:round/>
            <a:headEnd/>
            <a:tailEnd/>
          </a:ln>
        </p:spPr>
        <p:txBody>
          <a:bodyPr wrap="none" anchor="ctr">
            <a:spAutoFit/>
          </a:bodyPr>
          <a:lstStyle/>
          <a:p>
            <a:endParaRPr lang="en-US"/>
          </a:p>
        </p:txBody>
      </p:sp>
      <p:sp>
        <p:nvSpPr>
          <p:cNvPr id="10259" name="Line 22"/>
          <p:cNvSpPr>
            <a:spLocks noChangeShapeType="1"/>
          </p:cNvSpPr>
          <p:nvPr/>
        </p:nvSpPr>
        <p:spPr bwMode="auto">
          <a:xfrm>
            <a:off x="3871546" y="2593975"/>
            <a:ext cx="140677" cy="0"/>
          </a:xfrm>
          <a:prstGeom prst="line">
            <a:avLst/>
          </a:prstGeom>
          <a:noFill/>
          <a:ln w="9525">
            <a:solidFill>
              <a:schemeClr val="tx1"/>
            </a:solidFill>
            <a:round/>
            <a:headEnd/>
            <a:tailEnd/>
          </a:ln>
        </p:spPr>
        <p:txBody>
          <a:bodyPr wrap="none" anchor="ctr">
            <a:spAutoFit/>
          </a:bodyPr>
          <a:lstStyle/>
          <a:p>
            <a:endParaRPr lang="en-US"/>
          </a:p>
        </p:txBody>
      </p:sp>
      <p:sp>
        <p:nvSpPr>
          <p:cNvPr id="10260" name="Line 23"/>
          <p:cNvSpPr>
            <a:spLocks noChangeShapeType="1"/>
          </p:cNvSpPr>
          <p:nvPr/>
        </p:nvSpPr>
        <p:spPr bwMode="auto">
          <a:xfrm>
            <a:off x="4081097" y="4491038"/>
            <a:ext cx="140677" cy="0"/>
          </a:xfrm>
          <a:prstGeom prst="line">
            <a:avLst/>
          </a:prstGeom>
          <a:noFill/>
          <a:ln w="9525">
            <a:solidFill>
              <a:schemeClr val="tx1"/>
            </a:solidFill>
            <a:round/>
            <a:headEnd/>
            <a:tailEnd/>
          </a:ln>
        </p:spPr>
        <p:txBody>
          <a:bodyPr wrap="none" anchor="ctr">
            <a:spAutoFit/>
          </a:bodyPr>
          <a:lstStyle/>
          <a:p>
            <a:endParaRPr lang="en-US"/>
          </a:p>
        </p:txBody>
      </p:sp>
      <p:sp>
        <p:nvSpPr>
          <p:cNvPr id="10261" name="Line 24"/>
          <p:cNvSpPr>
            <a:spLocks noChangeShapeType="1"/>
          </p:cNvSpPr>
          <p:nvPr/>
        </p:nvSpPr>
        <p:spPr bwMode="auto">
          <a:xfrm>
            <a:off x="4221774" y="4795838"/>
            <a:ext cx="140677" cy="0"/>
          </a:xfrm>
          <a:prstGeom prst="line">
            <a:avLst/>
          </a:prstGeom>
          <a:noFill/>
          <a:ln w="9525">
            <a:solidFill>
              <a:schemeClr val="tx1"/>
            </a:solidFill>
            <a:round/>
            <a:headEnd/>
            <a:tailEnd/>
          </a:ln>
        </p:spPr>
        <p:txBody>
          <a:bodyPr wrap="none" anchor="ctr">
            <a:spAutoFit/>
          </a:bodyPr>
          <a:lstStyle/>
          <a:p>
            <a:endParaRPr lang="en-US"/>
          </a:p>
        </p:txBody>
      </p:sp>
      <p:sp>
        <p:nvSpPr>
          <p:cNvPr id="10262" name="Line 25"/>
          <p:cNvSpPr>
            <a:spLocks noChangeShapeType="1"/>
          </p:cNvSpPr>
          <p:nvPr/>
        </p:nvSpPr>
        <p:spPr bwMode="auto">
          <a:xfrm>
            <a:off x="6673362" y="4567238"/>
            <a:ext cx="140677" cy="0"/>
          </a:xfrm>
          <a:prstGeom prst="line">
            <a:avLst/>
          </a:prstGeom>
          <a:noFill/>
          <a:ln w="9525">
            <a:solidFill>
              <a:schemeClr val="tx1"/>
            </a:solidFill>
            <a:round/>
            <a:headEnd/>
            <a:tailEnd/>
          </a:ln>
        </p:spPr>
        <p:txBody>
          <a:bodyPr wrap="none" anchor="ctr">
            <a:spAutoFit/>
          </a:bodyPr>
          <a:lstStyle/>
          <a:p>
            <a:endParaRPr lang="en-US"/>
          </a:p>
        </p:txBody>
      </p:sp>
      <p:sp>
        <p:nvSpPr>
          <p:cNvPr id="10263" name="Line 26"/>
          <p:cNvSpPr>
            <a:spLocks noChangeShapeType="1"/>
          </p:cNvSpPr>
          <p:nvPr/>
        </p:nvSpPr>
        <p:spPr bwMode="auto">
          <a:xfrm>
            <a:off x="6603023" y="4870450"/>
            <a:ext cx="140677" cy="0"/>
          </a:xfrm>
          <a:prstGeom prst="line">
            <a:avLst/>
          </a:prstGeom>
          <a:noFill/>
          <a:ln w="9525">
            <a:solidFill>
              <a:schemeClr val="tx1"/>
            </a:solidFill>
            <a:round/>
            <a:headEnd/>
            <a:tailEnd/>
          </a:ln>
        </p:spPr>
        <p:txBody>
          <a:bodyPr wrap="none" anchor="ctr">
            <a:spAutoFit/>
          </a:bodyPr>
          <a:lstStyle/>
          <a:p>
            <a:endParaRPr lang="en-US"/>
          </a:p>
        </p:txBody>
      </p:sp>
      <p:sp>
        <p:nvSpPr>
          <p:cNvPr id="10264" name="Text Box 27"/>
          <p:cNvSpPr txBox="1">
            <a:spLocks noChangeArrowheads="1"/>
          </p:cNvSpPr>
          <p:nvPr/>
        </p:nvSpPr>
        <p:spPr bwMode="auto">
          <a:xfrm>
            <a:off x="578827" y="5099051"/>
            <a:ext cx="8128488" cy="1477328"/>
          </a:xfrm>
          <a:prstGeom prst="rect">
            <a:avLst/>
          </a:prstGeom>
          <a:noFill/>
          <a:ln w="9525" algn="ctr">
            <a:noFill/>
            <a:miter lim="800000"/>
            <a:headEnd/>
            <a:tailEnd/>
          </a:ln>
        </p:spPr>
        <p:txBody>
          <a:bodyPr>
            <a:spAutoFit/>
          </a:bodyPr>
          <a:lstStyle/>
          <a:p>
            <a:pPr algn="l" defTabSz="838200"/>
            <a:r>
              <a:rPr lang="en-US" sz="1800"/>
              <a:t>In all casees where the incident X-ray wavelength is not near the x-ray absorption edge of the material of the crystal, x-ray diffraction automattically introduces a centre of symmetry. i.e. It can not distinguish between reflection h k l and h  k  l. It is not possible to find out whether the crystal is centrosymmetrical or not. Hence 32  crystal classes reduce to 11 lau group.</a:t>
            </a:r>
          </a:p>
        </p:txBody>
      </p:sp>
      <p:sp>
        <p:nvSpPr>
          <p:cNvPr id="10265" name="Text Box 28"/>
          <p:cNvSpPr txBox="1">
            <a:spLocks noChangeArrowheads="1"/>
          </p:cNvSpPr>
          <p:nvPr/>
        </p:nvSpPr>
        <p:spPr bwMode="auto">
          <a:xfrm>
            <a:off x="1248508" y="6313489"/>
            <a:ext cx="6295313" cy="369332"/>
          </a:xfrm>
          <a:prstGeom prst="rect">
            <a:avLst/>
          </a:prstGeom>
          <a:noFill/>
          <a:ln w="9525" algn="ctr">
            <a:noFill/>
            <a:miter lim="800000"/>
            <a:headEnd/>
            <a:tailEnd/>
          </a:ln>
        </p:spPr>
        <p:txBody>
          <a:bodyPr wrap="none">
            <a:spAutoFit/>
          </a:bodyPr>
          <a:lstStyle/>
          <a:p>
            <a:pPr defTabSz="838200"/>
            <a:r>
              <a:rPr lang="en-US"/>
              <a:t>Space group: Lattice type + Point group (230 space groups)</a:t>
            </a:r>
          </a:p>
        </p:txBody>
      </p:sp>
      <p:sp>
        <p:nvSpPr>
          <p:cNvPr id="10266" name="Line 29"/>
          <p:cNvSpPr>
            <a:spLocks noChangeShapeType="1"/>
          </p:cNvSpPr>
          <p:nvPr/>
        </p:nvSpPr>
        <p:spPr bwMode="auto">
          <a:xfrm>
            <a:off x="4711212" y="5705475"/>
            <a:ext cx="140677" cy="0"/>
          </a:xfrm>
          <a:prstGeom prst="line">
            <a:avLst/>
          </a:prstGeom>
          <a:noFill/>
          <a:ln w="9525">
            <a:solidFill>
              <a:schemeClr val="tx1"/>
            </a:solidFill>
            <a:round/>
            <a:headEnd/>
            <a:tailEnd/>
          </a:ln>
        </p:spPr>
        <p:txBody>
          <a:bodyPr wrap="none" anchor="ctr">
            <a:spAutoFit/>
          </a:bodyPr>
          <a:lstStyle/>
          <a:p>
            <a:endParaRPr lang="en-US"/>
          </a:p>
        </p:txBody>
      </p:sp>
      <p:sp>
        <p:nvSpPr>
          <p:cNvPr id="10267" name="Line 30"/>
          <p:cNvSpPr>
            <a:spLocks noChangeShapeType="1"/>
          </p:cNvSpPr>
          <p:nvPr/>
        </p:nvSpPr>
        <p:spPr bwMode="auto">
          <a:xfrm>
            <a:off x="4922227" y="5705475"/>
            <a:ext cx="140677" cy="0"/>
          </a:xfrm>
          <a:prstGeom prst="line">
            <a:avLst/>
          </a:prstGeom>
          <a:noFill/>
          <a:ln w="9525">
            <a:solidFill>
              <a:schemeClr val="tx1"/>
            </a:solidFill>
            <a:round/>
            <a:headEnd/>
            <a:tailEnd/>
          </a:ln>
        </p:spPr>
        <p:txBody>
          <a:bodyPr wrap="none" anchor="ctr">
            <a:spAutoFit/>
          </a:bodyPr>
          <a:lstStyle/>
          <a:p>
            <a:endParaRPr lang="en-US"/>
          </a:p>
        </p:txBody>
      </p:sp>
      <p:sp>
        <p:nvSpPr>
          <p:cNvPr id="10268" name="Line 31"/>
          <p:cNvSpPr>
            <a:spLocks noChangeShapeType="1"/>
          </p:cNvSpPr>
          <p:nvPr/>
        </p:nvSpPr>
        <p:spPr bwMode="auto">
          <a:xfrm>
            <a:off x="5131777" y="5705475"/>
            <a:ext cx="140677" cy="0"/>
          </a:xfrm>
          <a:prstGeom prst="line">
            <a:avLst/>
          </a:prstGeom>
          <a:noFill/>
          <a:ln w="9525">
            <a:solidFill>
              <a:schemeClr val="tx1"/>
            </a:solidFill>
            <a:round/>
            <a:headEnd/>
            <a:tailEnd/>
          </a:ln>
        </p:spPr>
        <p:txBody>
          <a:bodyPr wrap="none" anchor="ctr">
            <a:spAutoFit/>
          </a:bodyPr>
          <a:lstStyle/>
          <a:p>
            <a:endParaRPr lang="en-US"/>
          </a:p>
        </p:txBody>
      </p:sp>
    </p:spTree>
    <p:extLst>
      <p:ext uri="{BB962C8B-B14F-4D97-AF65-F5344CB8AC3E}">
        <p14:creationId xmlns:p14="http://schemas.microsoft.com/office/powerpoint/2010/main" val="295568104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DE38CFE3-6121-47A3-8192-9106810FC03F}" type="datetime2">
              <a:rPr lang="en-US" smtClean="0"/>
              <a:pPr>
                <a:defRPr/>
              </a:pPr>
              <a:t>Thursday, November 17, 2022</a:t>
            </a:fld>
            <a:endParaRPr lang="en-US"/>
          </a:p>
        </p:txBody>
      </p:sp>
      <p:sp>
        <p:nvSpPr>
          <p:cNvPr id="5" name="Slide Number Placeholder 4"/>
          <p:cNvSpPr>
            <a:spLocks noGrp="1"/>
          </p:cNvSpPr>
          <p:nvPr>
            <p:ph type="sldNum" sz="quarter" idx="12"/>
          </p:nvPr>
        </p:nvSpPr>
        <p:spPr/>
        <p:txBody>
          <a:bodyPr/>
          <a:lstStyle/>
          <a:p>
            <a:pPr>
              <a:defRPr/>
            </a:pPr>
            <a:fld id="{719F39C8-8957-4C1A-AB97-EA6E1887B01F}" type="slidenum">
              <a:rPr lang="en-US" smtClean="0"/>
              <a:pPr>
                <a:defRPr/>
              </a:pPr>
              <a:t>40</a:t>
            </a:fld>
            <a:endParaRPr lang="en-US"/>
          </a:p>
        </p:txBody>
      </p:sp>
      <p:sp>
        <p:nvSpPr>
          <p:cNvPr id="6" name="TextBox 5"/>
          <p:cNvSpPr txBox="1"/>
          <p:nvPr/>
        </p:nvSpPr>
        <p:spPr>
          <a:xfrm>
            <a:off x="1195754" y="685801"/>
            <a:ext cx="5737468" cy="646331"/>
          </a:xfrm>
          <a:prstGeom prst="rect">
            <a:avLst/>
          </a:prstGeom>
          <a:noFill/>
        </p:spPr>
        <p:txBody>
          <a:bodyPr wrap="none" rtlCol="0">
            <a:spAutoFit/>
          </a:bodyPr>
          <a:lstStyle/>
          <a:p>
            <a:r>
              <a:rPr lang="en-US" dirty="0" smtClean="0"/>
              <a:t>Thin Film analysis by X-Ray Scattering: Mario </a:t>
            </a:r>
            <a:r>
              <a:rPr lang="en-US" dirty="0" err="1" smtClean="0"/>
              <a:t>Birkholz</a:t>
            </a:r>
            <a:endParaRPr lang="en-US" dirty="0" smtClean="0"/>
          </a:p>
          <a:p>
            <a:endParaRPr lang="en-US" dirty="0"/>
          </a:p>
        </p:txBody>
      </p:sp>
      <p:sp>
        <p:nvSpPr>
          <p:cNvPr id="7" name="Rectangle 6"/>
          <p:cNvSpPr/>
          <p:nvPr/>
        </p:nvSpPr>
        <p:spPr>
          <a:xfrm>
            <a:off x="5697415" y="1143001"/>
            <a:ext cx="1373005" cy="369332"/>
          </a:xfrm>
          <a:prstGeom prst="rect">
            <a:avLst/>
          </a:prstGeom>
        </p:spPr>
        <p:txBody>
          <a:bodyPr wrap="none">
            <a:spAutoFit/>
          </a:bodyPr>
          <a:lstStyle/>
          <a:p>
            <a:r>
              <a:rPr lang="en-US" dirty="0" err="1" smtClean="0"/>
              <a:t>Cullity</a:t>
            </a:r>
            <a:r>
              <a:rPr lang="en-US" dirty="0" smtClean="0"/>
              <a:t>, B. D</a:t>
            </a:r>
            <a:endParaRPr lang="en-US" dirty="0"/>
          </a:p>
        </p:txBody>
      </p:sp>
      <p:sp>
        <p:nvSpPr>
          <p:cNvPr id="8" name="Rectangle 7"/>
          <p:cNvSpPr/>
          <p:nvPr/>
        </p:nvSpPr>
        <p:spPr>
          <a:xfrm>
            <a:off x="1266093" y="1143001"/>
            <a:ext cx="3454792" cy="369332"/>
          </a:xfrm>
          <a:prstGeom prst="rect">
            <a:avLst/>
          </a:prstGeom>
        </p:spPr>
        <p:txBody>
          <a:bodyPr wrap="none">
            <a:spAutoFit/>
          </a:bodyPr>
          <a:lstStyle/>
          <a:p>
            <a:r>
              <a:rPr lang="en-US" b="1" dirty="0" smtClean="0"/>
              <a:t>Elements Of X Ray Diffraction</a:t>
            </a:r>
            <a:endParaRPr lang="en-US" b="1" dirty="0"/>
          </a:p>
        </p:txBody>
      </p:sp>
      <p:sp>
        <p:nvSpPr>
          <p:cNvPr id="9" name="Rectangle 8"/>
          <p:cNvSpPr/>
          <p:nvPr/>
        </p:nvSpPr>
        <p:spPr>
          <a:xfrm>
            <a:off x="1336431" y="1600201"/>
            <a:ext cx="2056973" cy="369332"/>
          </a:xfrm>
          <a:prstGeom prst="rect">
            <a:avLst/>
          </a:prstGeom>
        </p:spPr>
        <p:txBody>
          <a:bodyPr wrap="none">
            <a:spAutoFit/>
          </a:bodyPr>
          <a:lstStyle/>
          <a:p>
            <a:r>
              <a:rPr lang="en-US" b="1" dirty="0" smtClean="0"/>
              <a:t>X-Ray Diffraction</a:t>
            </a:r>
            <a:endParaRPr lang="en-US" b="1" dirty="0"/>
          </a:p>
        </p:txBody>
      </p:sp>
      <p:sp>
        <p:nvSpPr>
          <p:cNvPr id="10" name="TextBox 9"/>
          <p:cNvSpPr txBox="1"/>
          <p:nvPr/>
        </p:nvSpPr>
        <p:spPr>
          <a:xfrm>
            <a:off x="5838093" y="1524001"/>
            <a:ext cx="1304588" cy="369332"/>
          </a:xfrm>
          <a:prstGeom prst="rect">
            <a:avLst/>
          </a:prstGeom>
          <a:noFill/>
        </p:spPr>
        <p:txBody>
          <a:bodyPr wrap="none" rtlCol="0">
            <a:spAutoFit/>
          </a:bodyPr>
          <a:lstStyle/>
          <a:p>
            <a:r>
              <a:rPr lang="en-US" dirty="0" smtClean="0"/>
              <a:t>BE Warren</a:t>
            </a:r>
            <a:endParaRPr lang="en-US" dirty="0"/>
          </a:p>
        </p:txBody>
      </p:sp>
    </p:spTree>
    <p:extLst>
      <p:ext uri="{BB962C8B-B14F-4D97-AF65-F5344CB8AC3E}">
        <p14:creationId xmlns:p14="http://schemas.microsoft.com/office/powerpoint/2010/main" val="32730952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9" name="Rectangle 3"/>
          <p:cNvSpPr>
            <a:spLocks noChangeArrowheads="1"/>
          </p:cNvSpPr>
          <p:nvPr/>
        </p:nvSpPr>
        <p:spPr bwMode="auto">
          <a:xfrm>
            <a:off x="2362200" y="152400"/>
            <a:ext cx="5189538" cy="523875"/>
          </a:xfrm>
          <a:prstGeom prst="rect">
            <a:avLst/>
          </a:prstGeom>
          <a:noFill/>
          <a:ln w="9525">
            <a:noFill/>
            <a:miter lim="800000"/>
            <a:headEnd/>
            <a:tailEnd/>
          </a:ln>
        </p:spPr>
        <p:txBody>
          <a:bodyPr wrap="none">
            <a:spAutoFit/>
          </a:bodyPr>
          <a:lstStyle/>
          <a:p>
            <a:r>
              <a:rPr lang="en-US" sz="2800" b="1">
                <a:solidFill>
                  <a:srgbClr val="FF0000"/>
                </a:solidFill>
              </a:rPr>
              <a:t>SPECTROSCOPIC METHODS</a:t>
            </a:r>
            <a:endParaRPr lang="en-US" sz="2800">
              <a:solidFill>
                <a:srgbClr val="FF0000"/>
              </a:solidFill>
            </a:endParaRPr>
          </a:p>
        </p:txBody>
      </p:sp>
      <p:sp>
        <p:nvSpPr>
          <p:cNvPr id="8200" name="TextBox 4"/>
          <p:cNvSpPr txBox="1">
            <a:spLocks noChangeArrowheads="1"/>
          </p:cNvSpPr>
          <p:nvPr/>
        </p:nvSpPr>
        <p:spPr bwMode="auto">
          <a:xfrm>
            <a:off x="304800" y="2819400"/>
            <a:ext cx="5699125" cy="369888"/>
          </a:xfrm>
          <a:prstGeom prst="rect">
            <a:avLst/>
          </a:prstGeom>
          <a:noFill/>
          <a:ln w="9525">
            <a:noFill/>
            <a:miter lim="800000"/>
            <a:headEnd/>
            <a:tailEnd/>
          </a:ln>
        </p:spPr>
        <p:txBody>
          <a:bodyPr wrap="none">
            <a:spAutoFit/>
          </a:bodyPr>
          <a:lstStyle/>
          <a:p>
            <a:r>
              <a:rPr lang="en-US"/>
              <a:t>UV-VIS Spectrophotometer: Absorption and Emission </a:t>
            </a:r>
          </a:p>
        </p:txBody>
      </p:sp>
      <p:sp>
        <p:nvSpPr>
          <p:cNvPr id="8201" name="TextBox 5"/>
          <p:cNvSpPr txBox="1">
            <a:spLocks noChangeArrowheads="1"/>
          </p:cNvSpPr>
          <p:nvPr/>
        </p:nvSpPr>
        <p:spPr bwMode="auto">
          <a:xfrm>
            <a:off x="457200" y="762000"/>
            <a:ext cx="8408988" cy="400050"/>
          </a:xfrm>
          <a:prstGeom prst="rect">
            <a:avLst/>
          </a:prstGeom>
          <a:noFill/>
          <a:ln w="9525">
            <a:noFill/>
            <a:miter lim="800000"/>
            <a:headEnd/>
            <a:tailEnd/>
          </a:ln>
        </p:spPr>
        <p:txBody>
          <a:bodyPr wrap="none">
            <a:spAutoFit/>
          </a:bodyPr>
          <a:lstStyle/>
          <a:p>
            <a:r>
              <a:rPr lang="en-US" sz="2000" b="1"/>
              <a:t>Interaction of Electromagnetic Radiation (EM) with Mater: Spectrum</a:t>
            </a:r>
          </a:p>
        </p:txBody>
      </p:sp>
      <p:sp>
        <p:nvSpPr>
          <p:cNvPr id="8202" name="TextBox 6"/>
          <p:cNvSpPr txBox="1">
            <a:spLocks noChangeArrowheads="1"/>
          </p:cNvSpPr>
          <p:nvPr/>
        </p:nvSpPr>
        <p:spPr bwMode="auto">
          <a:xfrm>
            <a:off x="304800" y="1371600"/>
            <a:ext cx="8458200" cy="646113"/>
          </a:xfrm>
          <a:prstGeom prst="rect">
            <a:avLst/>
          </a:prstGeom>
          <a:noFill/>
          <a:ln w="9525">
            <a:noFill/>
            <a:miter lim="800000"/>
            <a:headEnd/>
            <a:tailEnd/>
          </a:ln>
        </p:spPr>
        <p:txBody>
          <a:bodyPr>
            <a:spAutoFit/>
          </a:bodyPr>
          <a:lstStyle/>
          <a:p>
            <a:r>
              <a:rPr lang="en-US"/>
              <a:t>The interaction of radiation with matter assumes many forms. Molecular absorption of radiation is described by</a:t>
            </a:r>
          </a:p>
        </p:txBody>
      </p:sp>
      <p:graphicFrame>
        <p:nvGraphicFramePr>
          <p:cNvPr id="8194" name="Object 2"/>
          <p:cNvGraphicFramePr>
            <a:graphicFrameLocks noChangeAspect="1"/>
          </p:cNvGraphicFramePr>
          <p:nvPr/>
        </p:nvGraphicFramePr>
        <p:xfrm>
          <a:off x="685800" y="1981200"/>
          <a:ext cx="7627938" cy="660400"/>
        </p:xfrm>
        <a:graphic>
          <a:graphicData uri="http://schemas.openxmlformats.org/presentationml/2006/ole">
            <mc:AlternateContent xmlns:mc="http://schemas.openxmlformats.org/markup-compatibility/2006">
              <mc:Choice xmlns:v="urn:schemas-microsoft-com:vml" Requires="v">
                <p:oleObj spid="_x0000_s167968" name="Equation" r:id="rId3" imgW="2933640" imgH="253800" progId="Equation.3">
                  <p:embed/>
                </p:oleObj>
              </mc:Choice>
              <mc:Fallback>
                <p:oleObj name="Equation" r:id="rId3" imgW="2933640" imgH="25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981200"/>
                        <a:ext cx="7627938"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3" name="TextBox 8"/>
          <p:cNvSpPr txBox="1">
            <a:spLocks noChangeArrowheads="1"/>
          </p:cNvSpPr>
          <p:nvPr/>
        </p:nvSpPr>
        <p:spPr bwMode="auto">
          <a:xfrm>
            <a:off x="0" y="3352800"/>
            <a:ext cx="9144000" cy="2032000"/>
          </a:xfrm>
          <a:prstGeom prst="rect">
            <a:avLst/>
          </a:prstGeom>
          <a:noFill/>
          <a:ln w="9525">
            <a:noFill/>
            <a:miter lim="800000"/>
            <a:headEnd/>
            <a:tailEnd/>
          </a:ln>
        </p:spPr>
        <p:txBody>
          <a:bodyPr>
            <a:spAutoFit/>
          </a:bodyPr>
          <a:lstStyle/>
          <a:p>
            <a:r>
              <a:rPr lang="en-US"/>
              <a:t>Nanomaterial Interact with UV-&gt; Many effects-&gt;</a:t>
            </a:r>
          </a:p>
          <a:p>
            <a:r>
              <a:rPr lang="en-US"/>
              <a:t>	Plasmon oscillations on the surface of nanomaterials</a:t>
            </a:r>
          </a:p>
          <a:p>
            <a:r>
              <a:rPr lang="en-US"/>
              <a:t>	Electron transfer cascades</a:t>
            </a:r>
          </a:p>
          <a:p>
            <a:r>
              <a:rPr lang="en-US"/>
              <a:t>	Exciton Pairs in semiconductors (nano-TiO</a:t>
            </a:r>
            <a:r>
              <a:rPr lang="en-US" baseline="-25000"/>
              <a:t>2</a:t>
            </a:r>
            <a:r>
              <a:rPr lang="en-US"/>
              <a:t>)</a:t>
            </a:r>
          </a:p>
          <a:p>
            <a:r>
              <a:rPr lang="en-US"/>
              <a:t>	Particle size dependent fluorescence (semiconductor quantum dots)</a:t>
            </a:r>
          </a:p>
          <a:p>
            <a:r>
              <a:rPr lang="en-US"/>
              <a:t>	Diameter dependent fluorescence (SWCNT)</a:t>
            </a:r>
          </a:p>
          <a:p>
            <a:r>
              <a:rPr lang="en-US"/>
              <a:t>	Interference colors (porous alumina or titania thin films)</a:t>
            </a:r>
          </a:p>
        </p:txBody>
      </p:sp>
      <p:graphicFrame>
        <p:nvGraphicFramePr>
          <p:cNvPr id="8195" name="Object 3"/>
          <p:cNvGraphicFramePr>
            <a:graphicFrameLocks noChangeAspect="1"/>
          </p:cNvGraphicFramePr>
          <p:nvPr/>
        </p:nvGraphicFramePr>
        <p:xfrm>
          <a:off x="457200" y="5486400"/>
          <a:ext cx="3132138" cy="577850"/>
        </p:xfrm>
        <a:graphic>
          <a:graphicData uri="http://schemas.openxmlformats.org/presentationml/2006/ole">
            <mc:AlternateContent xmlns:mc="http://schemas.openxmlformats.org/markup-compatibility/2006">
              <mc:Choice xmlns:v="urn:schemas-microsoft-com:vml" Requires="v">
                <p:oleObj spid="_x0000_s167969" name="Equation" r:id="rId5" imgW="1307880" imgH="241200" progId="Equation.3">
                  <p:embed/>
                </p:oleObj>
              </mc:Choice>
              <mc:Fallback>
                <p:oleObj name="Equation" r:id="rId5" imgW="130788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5486400"/>
                        <a:ext cx="3132138"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6" name="Object 4"/>
          <p:cNvGraphicFramePr>
            <a:graphicFrameLocks noChangeAspect="1"/>
          </p:cNvGraphicFramePr>
          <p:nvPr/>
        </p:nvGraphicFramePr>
        <p:xfrm>
          <a:off x="533400" y="6124575"/>
          <a:ext cx="755650" cy="733425"/>
        </p:xfrm>
        <a:graphic>
          <a:graphicData uri="http://schemas.openxmlformats.org/presentationml/2006/ole">
            <mc:AlternateContent xmlns:mc="http://schemas.openxmlformats.org/markup-compatibility/2006">
              <mc:Choice xmlns:v="urn:schemas-microsoft-com:vml" Requires="v">
                <p:oleObj spid="_x0000_s167970" name="Equation" r:id="rId7" imgW="444240" imgH="431640" progId="Equation.3">
                  <p:embed/>
                </p:oleObj>
              </mc:Choice>
              <mc:Fallback>
                <p:oleObj name="Equation" r:id="rId7" imgW="44424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6124575"/>
                        <a:ext cx="755650"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7" name="Object 5"/>
          <p:cNvGraphicFramePr>
            <a:graphicFrameLocks noChangeAspect="1"/>
          </p:cNvGraphicFramePr>
          <p:nvPr/>
        </p:nvGraphicFramePr>
        <p:xfrm>
          <a:off x="3657600" y="5791200"/>
          <a:ext cx="2559050" cy="495300"/>
        </p:xfrm>
        <a:graphic>
          <a:graphicData uri="http://schemas.openxmlformats.org/presentationml/2006/ole">
            <mc:AlternateContent xmlns:mc="http://schemas.openxmlformats.org/markup-compatibility/2006">
              <mc:Choice xmlns:v="urn:schemas-microsoft-com:vml" Requires="v">
                <p:oleObj spid="_x0000_s167971" name="Equation" r:id="rId9" imgW="1180800" imgH="228600" progId="Equation.3">
                  <p:embed/>
                </p:oleObj>
              </mc:Choice>
              <mc:Fallback>
                <p:oleObj name="Equation" r:id="rId9" imgW="11808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7600" y="5791200"/>
                        <a:ext cx="255905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4" name="TextBox 12"/>
          <p:cNvSpPr txBox="1">
            <a:spLocks noChangeArrowheads="1"/>
          </p:cNvSpPr>
          <p:nvPr/>
        </p:nvSpPr>
        <p:spPr bwMode="auto">
          <a:xfrm>
            <a:off x="3633788" y="5410200"/>
            <a:ext cx="2005012" cy="369888"/>
          </a:xfrm>
          <a:prstGeom prst="rect">
            <a:avLst/>
          </a:prstGeom>
          <a:noFill/>
          <a:ln w="9525">
            <a:noFill/>
            <a:miter lim="800000"/>
            <a:headEnd/>
            <a:tailEnd/>
          </a:ln>
        </p:spPr>
        <p:txBody>
          <a:bodyPr wrap="none">
            <a:spAutoFit/>
          </a:bodyPr>
          <a:lstStyle/>
          <a:p>
            <a:r>
              <a:rPr lang="en-US"/>
              <a:t>Beer-Lambart law</a:t>
            </a:r>
          </a:p>
        </p:txBody>
      </p:sp>
      <p:graphicFrame>
        <p:nvGraphicFramePr>
          <p:cNvPr id="8198" name="Object 6"/>
          <p:cNvGraphicFramePr>
            <a:graphicFrameLocks noChangeAspect="1"/>
          </p:cNvGraphicFramePr>
          <p:nvPr/>
        </p:nvGraphicFramePr>
        <p:xfrm>
          <a:off x="6400800" y="5562600"/>
          <a:ext cx="2792413" cy="973138"/>
        </p:xfrm>
        <a:graphic>
          <a:graphicData uri="http://schemas.openxmlformats.org/presentationml/2006/ole">
            <mc:AlternateContent xmlns:mc="http://schemas.openxmlformats.org/markup-compatibility/2006">
              <mc:Choice xmlns:v="urn:schemas-microsoft-com:vml" Requires="v">
                <p:oleObj spid="_x0000_s167972" name="Equation" r:id="rId11" imgW="2260440" imgH="660240" progId="Equation.3">
                  <p:embed/>
                </p:oleObj>
              </mc:Choice>
              <mc:Fallback>
                <p:oleObj name="Equation" r:id="rId11" imgW="2260440" imgH="6602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00800" y="5562600"/>
                        <a:ext cx="2792413" cy="973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411054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2"/>
          <a:srcRect/>
          <a:stretch>
            <a:fillRect/>
          </a:stretch>
        </p:blipFill>
        <p:spPr bwMode="auto">
          <a:xfrm>
            <a:off x="422275" y="3548063"/>
            <a:ext cx="8264525" cy="2624137"/>
          </a:xfrm>
          <a:prstGeom prst="rect">
            <a:avLst/>
          </a:prstGeom>
          <a:noFill/>
          <a:ln w="9525">
            <a:noFill/>
            <a:miter lim="800000"/>
            <a:headEnd/>
            <a:tailEnd/>
          </a:ln>
        </p:spPr>
      </p:pic>
      <p:sp>
        <p:nvSpPr>
          <p:cNvPr id="121859" name="Rectangle 4"/>
          <p:cNvSpPr>
            <a:spLocks noChangeArrowheads="1"/>
          </p:cNvSpPr>
          <p:nvPr/>
        </p:nvSpPr>
        <p:spPr bwMode="auto">
          <a:xfrm>
            <a:off x="304800" y="58738"/>
            <a:ext cx="8839200" cy="3170237"/>
          </a:xfrm>
          <a:prstGeom prst="rect">
            <a:avLst/>
          </a:prstGeom>
          <a:noFill/>
          <a:ln w="9525">
            <a:noFill/>
            <a:miter lim="800000"/>
            <a:headEnd/>
            <a:tailEnd/>
          </a:ln>
        </p:spPr>
        <p:txBody>
          <a:bodyPr>
            <a:spAutoFit/>
          </a:bodyPr>
          <a:lstStyle/>
          <a:p>
            <a:r>
              <a:rPr lang="en-US" sz="2000" dirty="0"/>
              <a:t>On the left, most of the visible light is </a:t>
            </a:r>
            <a:r>
              <a:rPr lang="en-US" sz="2000" dirty="0" smtClean="0"/>
              <a:t>reflected </a:t>
            </a:r>
            <a:r>
              <a:rPr lang="en-US" sz="2000" dirty="0"/>
              <a:t>from a bulk metal surface. For example, the absorption–reflection of light is why bulk gold appears to have a yellow-reddish </a:t>
            </a:r>
            <a:r>
              <a:rPr lang="en-US" sz="2000" dirty="0" smtClean="0"/>
              <a:t>cluster</a:t>
            </a:r>
            <a:r>
              <a:rPr lang="en-US" sz="2000" dirty="0"/>
              <a:t>. The middle image depicts how a thin particulate metal film (beyond the percolation threshold) scatters and reflects light. Some light is transmitted, some absorbed, and some reflected. The color of a thin film of Au may appear green if it is </a:t>
            </a:r>
            <a:r>
              <a:rPr lang="en-US" sz="2000" dirty="0" err="1"/>
              <a:t>microgranular</a:t>
            </a:r>
            <a:r>
              <a:rPr lang="en-US" sz="2000" dirty="0"/>
              <a:t>. On the right, a large fraction of the light is transmitted and scattered through a transparent</a:t>
            </a:r>
          </a:p>
          <a:p>
            <a:r>
              <a:rPr lang="en-US" sz="2000" dirty="0" err="1"/>
              <a:t>nanometal</a:t>
            </a:r>
            <a:r>
              <a:rPr lang="en-US" sz="2000" dirty="0"/>
              <a:t> composite material. Absorption of light by </a:t>
            </a:r>
            <a:r>
              <a:rPr lang="en-US" sz="2000" dirty="0" err="1"/>
              <a:t>nano</a:t>
            </a:r>
            <a:r>
              <a:rPr lang="en-US" sz="2000" dirty="0"/>
              <a:t> gold yields many colors, depending on the size, shape, and orientation of the particle and the dielectric function of the surrounding medium.</a:t>
            </a:r>
          </a:p>
        </p:txBody>
      </p:sp>
    </p:spTree>
    <p:extLst>
      <p:ext uri="{BB962C8B-B14F-4D97-AF65-F5344CB8AC3E}">
        <p14:creationId xmlns:p14="http://schemas.microsoft.com/office/powerpoint/2010/main" val="966341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8"/>
          <p:cNvPicPr>
            <a:picLocks noChangeAspect="1" noChangeArrowheads="1"/>
          </p:cNvPicPr>
          <p:nvPr/>
        </p:nvPicPr>
        <p:blipFill>
          <a:blip r:embed="rId2"/>
          <a:srcRect/>
          <a:stretch>
            <a:fillRect/>
          </a:stretch>
        </p:blipFill>
        <p:spPr bwMode="auto">
          <a:xfrm>
            <a:off x="609600" y="0"/>
            <a:ext cx="3689350" cy="2362200"/>
          </a:xfrm>
          <a:prstGeom prst="rect">
            <a:avLst/>
          </a:prstGeom>
          <a:noFill/>
          <a:ln w="9525">
            <a:noFill/>
            <a:miter lim="800000"/>
            <a:headEnd/>
            <a:tailEnd/>
          </a:ln>
        </p:spPr>
      </p:pic>
      <p:sp>
        <p:nvSpPr>
          <p:cNvPr id="122883" name="Rectangle 20"/>
          <p:cNvSpPr>
            <a:spLocks noChangeArrowheads="1"/>
          </p:cNvSpPr>
          <p:nvPr/>
        </p:nvSpPr>
        <p:spPr bwMode="auto">
          <a:xfrm>
            <a:off x="0" y="2362200"/>
            <a:ext cx="4919663" cy="923925"/>
          </a:xfrm>
          <a:prstGeom prst="rect">
            <a:avLst/>
          </a:prstGeom>
          <a:noFill/>
          <a:ln w="9525" algn="ctr">
            <a:noFill/>
            <a:miter lim="800000"/>
            <a:headEnd/>
            <a:tailEnd/>
          </a:ln>
        </p:spPr>
        <p:txBody>
          <a:bodyPr anchor="ctr">
            <a:spAutoFit/>
          </a:bodyPr>
          <a:lstStyle/>
          <a:p>
            <a:pPr algn="just"/>
            <a:r>
              <a:rPr lang="en-US"/>
              <a:t>UV-visible spectrum of a typical Au NPs solution in the presence of AA in aqueous medium.</a:t>
            </a:r>
          </a:p>
        </p:txBody>
      </p:sp>
      <p:pic>
        <p:nvPicPr>
          <p:cNvPr id="122884" name="Picture 12"/>
          <p:cNvPicPr>
            <a:picLocks noChangeAspect="1" noChangeArrowheads="1"/>
          </p:cNvPicPr>
          <p:nvPr/>
        </p:nvPicPr>
        <p:blipFill>
          <a:blip r:embed="rId3"/>
          <a:srcRect t="9503" r="3543"/>
          <a:stretch>
            <a:fillRect/>
          </a:stretch>
        </p:blipFill>
        <p:spPr bwMode="auto">
          <a:xfrm>
            <a:off x="5334000" y="0"/>
            <a:ext cx="3678238" cy="2571750"/>
          </a:xfrm>
          <a:prstGeom prst="rect">
            <a:avLst/>
          </a:prstGeom>
          <a:noFill/>
          <a:ln w="9525">
            <a:noFill/>
            <a:miter lim="800000"/>
            <a:headEnd/>
            <a:tailEnd/>
          </a:ln>
        </p:spPr>
      </p:pic>
      <p:sp>
        <p:nvSpPr>
          <p:cNvPr id="122885" name="Rectangle 16"/>
          <p:cNvSpPr>
            <a:spLocks noChangeArrowheads="1"/>
          </p:cNvSpPr>
          <p:nvPr/>
        </p:nvSpPr>
        <p:spPr bwMode="auto">
          <a:xfrm>
            <a:off x="6477000" y="2743200"/>
            <a:ext cx="2265363" cy="1200150"/>
          </a:xfrm>
          <a:prstGeom prst="rect">
            <a:avLst/>
          </a:prstGeom>
          <a:noFill/>
          <a:ln w="9525" algn="ctr">
            <a:noFill/>
            <a:miter lim="800000"/>
            <a:headEnd/>
            <a:tailEnd/>
          </a:ln>
        </p:spPr>
        <p:txBody>
          <a:bodyPr anchor="ctr">
            <a:spAutoFit/>
          </a:bodyPr>
          <a:lstStyle/>
          <a:p>
            <a:r>
              <a:rPr lang="en-US"/>
              <a:t>The UV-visible spectrum of AgNO</a:t>
            </a:r>
            <a:r>
              <a:rPr lang="en-US" baseline="-25000"/>
              <a:t>3</a:t>
            </a:r>
            <a:r>
              <a:rPr lang="en-US"/>
              <a:t> added Au NP solutions </a:t>
            </a:r>
          </a:p>
        </p:txBody>
      </p:sp>
      <p:pic>
        <p:nvPicPr>
          <p:cNvPr id="122886" name="Picture 13"/>
          <p:cNvPicPr>
            <a:picLocks noChangeAspect="1" noChangeArrowheads="1"/>
          </p:cNvPicPr>
          <p:nvPr/>
        </p:nvPicPr>
        <p:blipFill>
          <a:blip r:embed="rId4"/>
          <a:srcRect t="13716"/>
          <a:stretch>
            <a:fillRect/>
          </a:stretch>
        </p:blipFill>
        <p:spPr bwMode="auto">
          <a:xfrm>
            <a:off x="1447800" y="3443288"/>
            <a:ext cx="4419600" cy="2652712"/>
          </a:xfrm>
          <a:prstGeom prst="rect">
            <a:avLst/>
          </a:prstGeom>
          <a:noFill/>
          <a:ln w="9525">
            <a:noFill/>
            <a:miter lim="800000"/>
            <a:headEnd/>
            <a:tailEnd/>
          </a:ln>
        </p:spPr>
      </p:pic>
      <p:sp>
        <p:nvSpPr>
          <p:cNvPr id="122887" name="Rectangle 17"/>
          <p:cNvSpPr>
            <a:spLocks noChangeArrowheads="1"/>
          </p:cNvSpPr>
          <p:nvPr/>
        </p:nvSpPr>
        <p:spPr bwMode="auto">
          <a:xfrm>
            <a:off x="304800" y="6259513"/>
            <a:ext cx="7315200" cy="369887"/>
          </a:xfrm>
          <a:prstGeom prst="rect">
            <a:avLst/>
          </a:prstGeom>
          <a:noFill/>
          <a:ln w="9525" algn="ctr">
            <a:noFill/>
            <a:miter lim="800000"/>
            <a:headEnd/>
            <a:tailEnd/>
          </a:ln>
        </p:spPr>
        <p:txBody>
          <a:bodyPr anchor="ctr">
            <a:spAutoFit/>
          </a:bodyPr>
          <a:lstStyle/>
          <a:p>
            <a:r>
              <a:rPr lang="en-US"/>
              <a:t>Dependence of the absorption maxima (</a:t>
            </a:r>
            <a:r>
              <a:rPr lang="el-GR">
                <a:cs typeface="Times New Roman" pitchFamily="18" charset="0"/>
              </a:rPr>
              <a:t>λ</a:t>
            </a:r>
            <a:r>
              <a:rPr lang="en-US" baseline="-25000"/>
              <a:t>max</a:t>
            </a:r>
            <a:r>
              <a:rPr lang="en-US"/>
              <a:t>) of the Ag and Au NPs </a:t>
            </a:r>
          </a:p>
        </p:txBody>
      </p:sp>
    </p:spTree>
    <p:extLst>
      <p:ext uri="{BB962C8B-B14F-4D97-AF65-F5344CB8AC3E}">
        <p14:creationId xmlns:p14="http://schemas.microsoft.com/office/powerpoint/2010/main" val="39917330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3"/>
          <p:cNvSpPr>
            <a:spLocks noChangeArrowheads="1"/>
          </p:cNvSpPr>
          <p:nvPr/>
        </p:nvSpPr>
        <p:spPr bwMode="auto">
          <a:xfrm>
            <a:off x="2667000" y="152400"/>
            <a:ext cx="3941763" cy="369888"/>
          </a:xfrm>
          <a:prstGeom prst="rect">
            <a:avLst/>
          </a:prstGeom>
          <a:noFill/>
          <a:ln w="9525">
            <a:noFill/>
            <a:miter lim="800000"/>
            <a:headEnd/>
            <a:tailEnd/>
          </a:ln>
        </p:spPr>
        <p:txBody>
          <a:bodyPr wrap="none">
            <a:spAutoFit/>
          </a:bodyPr>
          <a:lstStyle/>
          <a:p>
            <a:r>
              <a:rPr lang="en-US" b="1">
                <a:solidFill>
                  <a:srgbClr val="FF0000"/>
                </a:solidFill>
              </a:rPr>
              <a:t>Infrared and Raman Spectroscopy</a:t>
            </a:r>
            <a:endParaRPr lang="en-US">
              <a:solidFill>
                <a:srgbClr val="FF0000"/>
              </a:solidFill>
            </a:endParaRPr>
          </a:p>
        </p:txBody>
      </p:sp>
      <p:sp>
        <p:nvSpPr>
          <p:cNvPr id="123907" name="TextBox 4"/>
          <p:cNvSpPr txBox="1">
            <a:spLocks noChangeArrowheads="1"/>
          </p:cNvSpPr>
          <p:nvPr/>
        </p:nvSpPr>
        <p:spPr bwMode="auto">
          <a:xfrm>
            <a:off x="0" y="609600"/>
            <a:ext cx="9067800" cy="646113"/>
          </a:xfrm>
          <a:prstGeom prst="rect">
            <a:avLst/>
          </a:prstGeom>
          <a:noFill/>
          <a:ln w="9525">
            <a:noFill/>
            <a:miter lim="800000"/>
            <a:headEnd/>
            <a:tailEnd/>
          </a:ln>
        </p:spPr>
        <p:txBody>
          <a:bodyPr>
            <a:spAutoFit/>
          </a:bodyPr>
          <a:lstStyle/>
          <a:p>
            <a:r>
              <a:rPr lang="en-US"/>
              <a:t>Rely on Vibrational Energy: IR rely on asymmetrical (dipolar) vibration and Raman rely on Symmetrical (polarizable) vibrations. Complement each other</a:t>
            </a:r>
          </a:p>
        </p:txBody>
      </p:sp>
      <p:sp>
        <p:nvSpPr>
          <p:cNvPr id="123908" name="Rectangle 5"/>
          <p:cNvSpPr>
            <a:spLocks noChangeArrowheads="1"/>
          </p:cNvSpPr>
          <p:nvPr/>
        </p:nvSpPr>
        <p:spPr bwMode="auto">
          <a:xfrm>
            <a:off x="0" y="1524000"/>
            <a:ext cx="9144000" cy="2032000"/>
          </a:xfrm>
          <a:prstGeom prst="rect">
            <a:avLst/>
          </a:prstGeom>
          <a:noFill/>
          <a:ln w="9525">
            <a:noFill/>
            <a:miter lim="800000"/>
            <a:headEnd/>
            <a:tailEnd/>
          </a:ln>
        </p:spPr>
        <p:txBody>
          <a:bodyPr>
            <a:spAutoFit/>
          </a:bodyPr>
          <a:lstStyle/>
          <a:p>
            <a:r>
              <a:rPr lang="en-US"/>
              <a:t>Raman spectroscopy is extremely inefficient: only 1 in 10</a:t>
            </a:r>
            <a:r>
              <a:rPr lang="en-US" baseline="30000"/>
              <a:t>8 </a:t>
            </a:r>
            <a:r>
              <a:rPr lang="en-US"/>
              <a:t>photons are Raman scattered and typical scattering cross sections are ~10</a:t>
            </a:r>
            <a:r>
              <a:rPr lang="en-US" baseline="30000"/>
              <a:t>-30</a:t>
            </a:r>
            <a:r>
              <a:rPr lang="en-US"/>
              <a:t> cm</a:t>
            </a:r>
            <a:r>
              <a:rPr lang="en-US" baseline="30000"/>
              <a:t>2</a:t>
            </a:r>
            <a:r>
              <a:rPr lang="en-US"/>
              <a:t> (12 orders of magnitude less than</a:t>
            </a:r>
          </a:p>
          <a:p>
            <a:r>
              <a:rPr lang="en-US"/>
              <a:t>IR, 10</a:t>
            </a:r>
            <a:r>
              <a:rPr lang="en-US" baseline="30000"/>
              <a:t>-18</a:t>
            </a:r>
            <a:r>
              <a:rPr lang="en-US"/>
              <a:t> cm</a:t>
            </a:r>
            <a:r>
              <a:rPr lang="en-US" baseline="30000"/>
              <a:t>2</a:t>
            </a:r>
            <a:r>
              <a:rPr lang="en-US"/>
              <a:t> and 15 less than fluorescence excitation,10</a:t>
            </a:r>
            <a:r>
              <a:rPr lang="en-US" baseline="30000"/>
              <a:t>-15</a:t>
            </a:r>
            <a:r>
              <a:rPr lang="en-US"/>
              <a:t>cm</a:t>
            </a:r>
            <a:r>
              <a:rPr lang="en-US" baseline="30000"/>
              <a:t>2</a:t>
            </a:r>
            <a:r>
              <a:rPr lang="en-US"/>
              <a:t> ).</a:t>
            </a:r>
          </a:p>
          <a:p>
            <a:endParaRPr lang="en-US"/>
          </a:p>
          <a:p>
            <a:r>
              <a:rPr lang="en-US"/>
              <a:t>Raman Spectroscopy Involves excitation with monochromatic laser light. Inelastically scattered light is the carrier wave for molecular vibrations— lower energy (Stokes lines) and higher energy (anti-Stokes lines). Usually Stokes lines are seen.</a:t>
            </a:r>
          </a:p>
        </p:txBody>
      </p:sp>
      <p:sp>
        <p:nvSpPr>
          <p:cNvPr id="123909" name="Rectangle 6"/>
          <p:cNvSpPr>
            <a:spLocks noChangeArrowheads="1"/>
          </p:cNvSpPr>
          <p:nvPr/>
        </p:nvSpPr>
        <p:spPr bwMode="auto">
          <a:xfrm>
            <a:off x="1295400" y="3962400"/>
            <a:ext cx="6477000" cy="2032000"/>
          </a:xfrm>
          <a:prstGeom prst="rect">
            <a:avLst/>
          </a:prstGeom>
          <a:noFill/>
          <a:ln w="9525">
            <a:noFill/>
            <a:miter lim="800000"/>
            <a:headEnd/>
            <a:tailEnd/>
          </a:ln>
        </p:spPr>
        <p:txBody>
          <a:bodyPr>
            <a:spAutoFit/>
          </a:bodyPr>
          <a:lstStyle/>
          <a:p>
            <a:r>
              <a:rPr lang="en-US"/>
              <a:t>Conventional Raman spectroscopy</a:t>
            </a:r>
          </a:p>
          <a:p>
            <a:endParaRPr lang="en-US"/>
          </a:p>
          <a:p>
            <a:r>
              <a:rPr lang="en-US"/>
              <a:t>Resonant Raman spectroscopy</a:t>
            </a:r>
          </a:p>
          <a:p>
            <a:endParaRPr lang="en-US"/>
          </a:p>
          <a:p>
            <a:r>
              <a:rPr lang="en-US"/>
              <a:t>Surface Enhanced Raman spectroscopy</a:t>
            </a:r>
          </a:p>
          <a:p>
            <a:endParaRPr lang="en-US"/>
          </a:p>
          <a:p>
            <a:r>
              <a:rPr lang="en-US"/>
              <a:t>Surface Enhanced Resonant Raman spectroscopy</a:t>
            </a:r>
          </a:p>
        </p:txBody>
      </p:sp>
    </p:spTree>
    <p:extLst>
      <p:ext uri="{BB962C8B-B14F-4D97-AF65-F5344CB8AC3E}">
        <p14:creationId xmlns:p14="http://schemas.microsoft.com/office/powerpoint/2010/main" val="38594188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3"/>
          <p:cNvPicPr>
            <a:picLocks noChangeAspect="1" noChangeArrowheads="1"/>
          </p:cNvPicPr>
          <p:nvPr/>
        </p:nvPicPr>
        <p:blipFill>
          <a:blip r:embed="rId2"/>
          <a:srcRect/>
          <a:stretch>
            <a:fillRect/>
          </a:stretch>
        </p:blipFill>
        <p:spPr bwMode="auto">
          <a:xfrm>
            <a:off x="152400" y="762000"/>
            <a:ext cx="8666163" cy="5286375"/>
          </a:xfrm>
          <a:prstGeom prst="rect">
            <a:avLst/>
          </a:prstGeom>
          <a:noFill/>
          <a:ln w="9525">
            <a:noFill/>
            <a:miter lim="800000"/>
            <a:headEnd/>
            <a:tailEnd/>
          </a:ln>
        </p:spPr>
      </p:pic>
    </p:spTree>
    <p:extLst>
      <p:ext uri="{BB962C8B-B14F-4D97-AF65-F5344CB8AC3E}">
        <p14:creationId xmlns:p14="http://schemas.microsoft.com/office/powerpoint/2010/main" val="33373814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ChangeArrowheads="1"/>
          </p:cNvSpPr>
          <p:nvPr/>
        </p:nvSpPr>
        <p:spPr bwMode="auto">
          <a:xfrm>
            <a:off x="0" y="196850"/>
            <a:ext cx="9144000" cy="3570288"/>
          </a:xfrm>
          <a:prstGeom prst="rect">
            <a:avLst/>
          </a:prstGeom>
          <a:noFill/>
          <a:ln w="9525">
            <a:noFill/>
            <a:miter lim="800000"/>
            <a:headEnd/>
            <a:tailEnd/>
          </a:ln>
        </p:spPr>
        <p:txBody>
          <a:bodyPr>
            <a:spAutoFit/>
          </a:bodyPr>
          <a:lstStyle/>
          <a:p>
            <a:pPr algn="ctr"/>
            <a:r>
              <a:rPr lang="en-US" sz="2800" b="1" dirty="0">
                <a:solidFill>
                  <a:srgbClr val="FF0000"/>
                </a:solidFill>
              </a:rPr>
              <a:t>Surface Enhanced Raman </a:t>
            </a:r>
            <a:r>
              <a:rPr lang="en-US" sz="2800" b="1" dirty="0" err="1">
                <a:solidFill>
                  <a:srgbClr val="FF0000"/>
                </a:solidFill>
              </a:rPr>
              <a:t>SpectroscopySERS</a:t>
            </a:r>
            <a:endParaRPr lang="en-US" sz="2800" b="1" dirty="0">
              <a:solidFill>
                <a:srgbClr val="FF0000"/>
              </a:solidFill>
            </a:endParaRPr>
          </a:p>
          <a:p>
            <a:endParaRPr lang="en-US" dirty="0"/>
          </a:p>
          <a:p>
            <a:r>
              <a:rPr lang="en-US" dirty="0"/>
              <a:t>Surface enhanced Raman spectroscopy is a true </a:t>
            </a:r>
            <a:r>
              <a:rPr lang="en-US" dirty="0" err="1"/>
              <a:t>nanobased</a:t>
            </a:r>
            <a:r>
              <a:rPr lang="en-US" dirty="0"/>
              <a:t> method.</a:t>
            </a:r>
          </a:p>
          <a:p>
            <a:endParaRPr lang="en-US" dirty="0"/>
          </a:p>
          <a:p>
            <a:r>
              <a:rPr lang="en-US" dirty="0"/>
              <a:t>The effect is related directly to </a:t>
            </a:r>
            <a:r>
              <a:rPr lang="en-US" dirty="0" err="1"/>
              <a:t>nanoparticles</a:t>
            </a:r>
            <a:r>
              <a:rPr lang="en-US" dirty="0"/>
              <a:t> or </a:t>
            </a:r>
            <a:r>
              <a:rPr lang="en-US" dirty="0" err="1"/>
              <a:t>nanofacets</a:t>
            </a:r>
            <a:r>
              <a:rPr lang="en-US" dirty="0"/>
              <a:t> (roughened) on a surface. </a:t>
            </a:r>
          </a:p>
          <a:p>
            <a:endParaRPr lang="en-US" dirty="0"/>
          </a:p>
          <a:p>
            <a:r>
              <a:rPr lang="en-US" dirty="0"/>
              <a:t>The </a:t>
            </a:r>
            <a:r>
              <a:rPr lang="en-US" dirty="0" err="1"/>
              <a:t>plasmon</a:t>
            </a:r>
            <a:r>
              <a:rPr lang="en-US" dirty="0"/>
              <a:t> electron cloud is responsible for most of the enhancement. </a:t>
            </a:r>
          </a:p>
          <a:p>
            <a:endParaRPr lang="en-US" dirty="0"/>
          </a:p>
          <a:p>
            <a:r>
              <a:rPr lang="en-US" dirty="0"/>
              <a:t>The </a:t>
            </a:r>
            <a:r>
              <a:rPr lang="en-US" dirty="0" err="1"/>
              <a:t>plasmon</a:t>
            </a:r>
            <a:r>
              <a:rPr lang="en-US" dirty="0"/>
              <a:t> exists on the surface of metals— </a:t>
            </a:r>
            <a:r>
              <a:rPr lang="en-US" dirty="0" err="1"/>
              <a:t>nano</a:t>
            </a:r>
            <a:r>
              <a:rPr lang="en-US" dirty="0"/>
              <a:t> (localized) and bulk (delocalized).</a:t>
            </a:r>
          </a:p>
          <a:p>
            <a:endParaRPr lang="en-US" dirty="0"/>
          </a:p>
          <a:p>
            <a:r>
              <a:rPr lang="en-US" dirty="0"/>
              <a:t>In </a:t>
            </a:r>
            <a:r>
              <a:rPr lang="en-US" dirty="0" err="1"/>
              <a:t>nanometals</a:t>
            </a:r>
            <a:r>
              <a:rPr lang="en-US" dirty="0"/>
              <a:t>, the surface </a:t>
            </a:r>
            <a:r>
              <a:rPr lang="en-US" dirty="0" err="1"/>
              <a:t>plasmon</a:t>
            </a:r>
            <a:r>
              <a:rPr lang="en-US" dirty="0"/>
              <a:t> is localized and the “degree” of interaction depends on the size, orientation and type of metal of the </a:t>
            </a:r>
            <a:r>
              <a:rPr lang="en-US" dirty="0" err="1"/>
              <a:t>nanoparticle</a:t>
            </a:r>
            <a:endParaRPr lang="en-US" dirty="0"/>
          </a:p>
        </p:txBody>
      </p:sp>
      <p:sp>
        <p:nvSpPr>
          <p:cNvPr id="125955" name="Rectangle 3"/>
          <p:cNvSpPr>
            <a:spLocks noChangeArrowheads="1"/>
          </p:cNvSpPr>
          <p:nvPr/>
        </p:nvSpPr>
        <p:spPr bwMode="auto">
          <a:xfrm>
            <a:off x="0" y="4016375"/>
            <a:ext cx="9144000" cy="2308225"/>
          </a:xfrm>
          <a:prstGeom prst="rect">
            <a:avLst/>
          </a:prstGeom>
          <a:noFill/>
          <a:ln w="9525">
            <a:noFill/>
            <a:miter lim="800000"/>
            <a:headEnd/>
            <a:tailEnd/>
          </a:ln>
        </p:spPr>
        <p:txBody>
          <a:bodyPr>
            <a:spAutoFit/>
          </a:bodyPr>
          <a:lstStyle/>
          <a:p>
            <a:r>
              <a:rPr lang="en-US" dirty="0"/>
              <a:t>• Electromagnetic theory of SERS is simple and can account for all SERS observations. It is wavelength specific</a:t>
            </a:r>
          </a:p>
          <a:p>
            <a:r>
              <a:rPr lang="en-US" dirty="0"/>
              <a:t>• </a:t>
            </a:r>
            <a:r>
              <a:rPr lang="en-US" dirty="0" err="1"/>
              <a:t>Nanomaterials</a:t>
            </a:r>
            <a:r>
              <a:rPr lang="en-US" dirty="0"/>
              <a:t> are required for SERS-active systems</a:t>
            </a:r>
          </a:p>
          <a:p>
            <a:r>
              <a:rPr lang="en-US" dirty="0"/>
              <a:t>• Some metals (noble metals) are good SERS </a:t>
            </a:r>
            <a:r>
              <a:rPr lang="en-US" dirty="0" err="1"/>
              <a:t>substrates,others</a:t>
            </a:r>
            <a:r>
              <a:rPr lang="en-US" dirty="0"/>
              <a:t> not</a:t>
            </a:r>
          </a:p>
          <a:p>
            <a:r>
              <a:rPr lang="en-US" dirty="0"/>
              <a:t>• The incredible signal enhancement (up to 10</a:t>
            </a:r>
            <a:r>
              <a:rPr lang="en-US" baseline="30000" dirty="0"/>
              <a:t>15</a:t>
            </a:r>
            <a:r>
              <a:rPr lang="en-US" dirty="0"/>
              <a:t>) is due mostly to the electromagnetic properties of certain noble metal </a:t>
            </a:r>
            <a:r>
              <a:rPr lang="en-US" dirty="0" err="1"/>
              <a:t>nanoparticles</a:t>
            </a:r>
            <a:r>
              <a:rPr lang="en-US" dirty="0"/>
              <a:t> and allows for detection of single molecules</a:t>
            </a:r>
          </a:p>
          <a:p>
            <a:r>
              <a:rPr lang="en-US" dirty="0"/>
              <a:t>• Quantum theory not absolutely necessary to explain SERS effect</a:t>
            </a:r>
          </a:p>
        </p:txBody>
      </p:sp>
    </p:spTree>
    <p:extLst>
      <p:ext uri="{BB962C8B-B14F-4D97-AF65-F5344CB8AC3E}">
        <p14:creationId xmlns:p14="http://schemas.microsoft.com/office/powerpoint/2010/main" val="2920104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4"/>
          <p:cNvSpPr>
            <a:spLocks noChangeArrowheads="1"/>
          </p:cNvSpPr>
          <p:nvPr/>
        </p:nvSpPr>
        <p:spPr bwMode="auto">
          <a:xfrm>
            <a:off x="304800" y="58738"/>
            <a:ext cx="8839200" cy="5632450"/>
          </a:xfrm>
          <a:prstGeom prst="rect">
            <a:avLst/>
          </a:prstGeom>
          <a:noFill/>
          <a:ln w="9525">
            <a:noFill/>
            <a:miter lim="800000"/>
            <a:headEnd/>
            <a:tailEnd/>
          </a:ln>
        </p:spPr>
        <p:txBody>
          <a:bodyPr>
            <a:spAutoFit/>
          </a:bodyPr>
          <a:lstStyle/>
          <a:p>
            <a:r>
              <a:rPr lang="en-US" sz="2400"/>
              <a:t>There are two modes of signal enhancement:</a:t>
            </a:r>
          </a:p>
          <a:p>
            <a:endParaRPr lang="en-US" sz="2400"/>
          </a:p>
          <a:p>
            <a:r>
              <a:rPr lang="en-US" sz="2400" b="1"/>
              <a:t>Electromagnetic Enhancement is linked to excitation of the </a:t>
            </a:r>
            <a:r>
              <a:rPr lang="en-US" sz="2400"/>
              <a:t>surface plasmon. Plasmons are electromagnetic waves that propagate along the metal-dielectric interface as a result of the motion of electrons upon stimulation. When the analyte</a:t>
            </a:r>
          </a:p>
          <a:p>
            <a:r>
              <a:rPr lang="en-US" sz="2400"/>
              <a:t>molecule is placed within the proximity of the plasmon, it experiences an enhanced electric field and produces an enhanced scattering Raman field— leading to and enhanced analytical signal.</a:t>
            </a:r>
          </a:p>
          <a:p>
            <a:endParaRPr lang="en-US" sz="2400"/>
          </a:p>
          <a:p>
            <a:r>
              <a:rPr lang="en-US" sz="2400" b="1"/>
              <a:t>Chemical Enhancement involves charge transfer between the </a:t>
            </a:r>
            <a:r>
              <a:rPr lang="en-US" sz="2400"/>
              <a:t>analyte chemisorbed species and the metal. New charge transfer pathways (new energy levels) are created that open the door for resonant SERS.</a:t>
            </a:r>
          </a:p>
        </p:txBody>
      </p:sp>
    </p:spTree>
    <p:extLst>
      <p:ext uri="{BB962C8B-B14F-4D97-AF65-F5344CB8AC3E}">
        <p14:creationId xmlns:p14="http://schemas.microsoft.com/office/powerpoint/2010/main" val="35617002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2"/>
          <a:srcRect/>
          <a:stretch>
            <a:fillRect/>
          </a:stretch>
        </p:blipFill>
        <p:spPr bwMode="auto">
          <a:xfrm>
            <a:off x="96838" y="228600"/>
            <a:ext cx="8950325" cy="6400800"/>
          </a:xfrm>
          <a:prstGeom prst="rect">
            <a:avLst/>
          </a:prstGeom>
          <a:noFill/>
          <a:ln w="9525">
            <a:noFill/>
            <a:miter lim="800000"/>
            <a:headEnd/>
            <a:tailEnd/>
          </a:ln>
        </p:spPr>
      </p:pic>
    </p:spTree>
    <p:extLst>
      <p:ext uri="{BB962C8B-B14F-4D97-AF65-F5344CB8AC3E}">
        <p14:creationId xmlns:p14="http://schemas.microsoft.com/office/powerpoint/2010/main" val="876481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ChangeArrowheads="1"/>
          </p:cNvSpPr>
          <p:nvPr/>
        </p:nvSpPr>
        <p:spPr bwMode="auto">
          <a:xfrm>
            <a:off x="304800" y="0"/>
            <a:ext cx="8610600" cy="2586038"/>
          </a:xfrm>
          <a:prstGeom prst="rect">
            <a:avLst/>
          </a:prstGeom>
          <a:noFill/>
          <a:ln w="9525">
            <a:noFill/>
            <a:miter lim="800000"/>
            <a:headEnd/>
            <a:tailEnd/>
          </a:ln>
        </p:spPr>
        <p:txBody>
          <a:bodyPr>
            <a:spAutoFit/>
          </a:bodyPr>
          <a:lstStyle/>
          <a:p>
            <a:r>
              <a:rPr lang="en-US"/>
              <a:t>Raman intensity conforms to a ν</a:t>
            </a:r>
            <a:r>
              <a:rPr lang="en-US" baseline="30000"/>
              <a:t>4</a:t>
            </a:r>
            <a:r>
              <a:rPr lang="en-US"/>
              <a:t> dependence. In other words, the higher the frequency (shorter the wavelength), the better the intensity of the analytical signal.</a:t>
            </a:r>
          </a:p>
          <a:p>
            <a:endParaRPr lang="en-US"/>
          </a:p>
          <a:p>
            <a:r>
              <a:rPr lang="en-US"/>
              <a:t>In SERS, there is no ν</a:t>
            </a:r>
            <a:r>
              <a:rPr lang="en-US" baseline="30000"/>
              <a:t>4</a:t>
            </a:r>
            <a:r>
              <a:rPr lang="en-US"/>
              <a:t> dependence. Actually, lower frequency molecular vibrations are enhanced better than higher frequency vibrations due to the frequency dependence of the plasmon resonance.</a:t>
            </a:r>
          </a:p>
          <a:p>
            <a:endParaRPr lang="en-US"/>
          </a:p>
          <a:p>
            <a:r>
              <a:rPr lang="en-US"/>
              <a:t>Overall, SERS signals are relatively independent of the laser’s frequency and acquisition can occur at several different laser “colors”.</a:t>
            </a:r>
          </a:p>
        </p:txBody>
      </p:sp>
      <p:sp>
        <p:nvSpPr>
          <p:cNvPr id="129027" name="Rectangle 3"/>
          <p:cNvSpPr>
            <a:spLocks noChangeArrowheads="1"/>
          </p:cNvSpPr>
          <p:nvPr/>
        </p:nvSpPr>
        <p:spPr bwMode="auto">
          <a:xfrm>
            <a:off x="228600" y="2819400"/>
            <a:ext cx="8458200" cy="2586038"/>
          </a:xfrm>
          <a:prstGeom prst="rect">
            <a:avLst/>
          </a:prstGeom>
          <a:noFill/>
          <a:ln w="9525">
            <a:noFill/>
            <a:miter lim="800000"/>
            <a:headEnd/>
            <a:tailEnd/>
          </a:ln>
        </p:spPr>
        <p:txBody>
          <a:bodyPr>
            <a:spAutoFit/>
          </a:bodyPr>
          <a:lstStyle/>
          <a:p>
            <a:r>
              <a:rPr lang="en-US" b="1"/>
              <a:t>Bulk Surfaces:</a:t>
            </a:r>
          </a:p>
          <a:p>
            <a:endParaRPr lang="en-US" b="1"/>
          </a:p>
          <a:p>
            <a:r>
              <a:rPr lang="en-US"/>
              <a:t>Roughened surface (nano-facets) → 10</a:t>
            </a:r>
            <a:r>
              <a:rPr lang="en-US" baseline="30000"/>
              <a:t>3</a:t>
            </a:r>
            <a:r>
              <a:rPr lang="en-US"/>
              <a:t> to 10</a:t>
            </a:r>
            <a:r>
              <a:rPr lang="en-US" baseline="30000"/>
              <a:t>6</a:t>
            </a:r>
            <a:r>
              <a:rPr lang="en-US"/>
              <a:t> enhancement</a:t>
            </a:r>
          </a:p>
          <a:p>
            <a:endParaRPr lang="en-US"/>
          </a:p>
          <a:p>
            <a:r>
              <a:rPr lang="en-US" b="1"/>
              <a:t>Nanoparticles:</a:t>
            </a:r>
          </a:p>
          <a:p>
            <a:endParaRPr lang="en-US" b="1"/>
          </a:p>
          <a:p>
            <a:r>
              <a:rPr lang="en-US"/>
              <a:t>Enhancement tuned to size of nanoparticle</a:t>
            </a:r>
          </a:p>
          <a:p>
            <a:r>
              <a:rPr lang="en-US"/>
              <a:t>Enhancement tuned to shape of nanoparticle</a:t>
            </a:r>
          </a:p>
          <a:p>
            <a:r>
              <a:rPr lang="en-US"/>
              <a:t>Enhancement tuned to orientation of nanoparticle</a:t>
            </a:r>
          </a:p>
        </p:txBody>
      </p:sp>
    </p:spTree>
    <p:extLst>
      <p:ext uri="{BB962C8B-B14F-4D97-AF65-F5344CB8AC3E}">
        <p14:creationId xmlns:p14="http://schemas.microsoft.com/office/powerpoint/2010/main" val="401452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Box 1"/>
          <p:cNvSpPr txBox="1">
            <a:spLocks noChangeArrowheads="1"/>
          </p:cNvSpPr>
          <p:nvPr/>
        </p:nvSpPr>
        <p:spPr bwMode="auto">
          <a:xfrm>
            <a:off x="4114800" y="0"/>
            <a:ext cx="942975" cy="523875"/>
          </a:xfrm>
          <a:prstGeom prst="rect">
            <a:avLst/>
          </a:prstGeom>
          <a:noFill/>
          <a:ln w="9525">
            <a:noFill/>
            <a:miter lim="800000"/>
            <a:headEnd/>
            <a:tailEnd/>
          </a:ln>
        </p:spPr>
        <p:txBody>
          <a:bodyPr wrap="none">
            <a:spAutoFit/>
          </a:bodyPr>
          <a:lstStyle/>
          <a:p>
            <a:r>
              <a:rPr lang="en-US" sz="2800" b="1">
                <a:solidFill>
                  <a:srgbClr val="00B050"/>
                </a:solidFill>
              </a:rPr>
              <a:t>XRD</a:t>
            </a:r>
          </a:p>
        </p:txBody>
      </p:sp>
      <p:sp>
        <p:nvSpPr>
          <p:cNvPr id="88067" name="Rectangle 6"/>
          <p:cNvSpPr>
            <a:spLocks noChangeArrowheads="1"/>
          </p:cNvSpPr>
          <p:nvPr/>
        </p:nvSpPr>
        <p:spPr bwMode="auto">
          <a:xfrm>
            <a:off x="247650" y="457200"/>
            <a:ext cx="8896350" cy="6124575"/>
          </a:xfrm>
          <a:prstGeom prst="rect">
            <a:avLst/>
          </a:prstGeom>
          <a:noFill/>
          <a:ln w="9525" algn="ctr">
            <a:noFill/>
            <a:miter lim="800000"/>
            <a:headEnd/>
            <a:tailEnd/>
          </a:ln>
        </p:spPr>
        <p:txBody>
          <a:bodyPr anchor="ctr">
            <a:spAutoFit/>
          </a:bodyPr>
          <a:lstStyle/>
          <a:p>
            <a:r>
              <a:rPr lang="en-US" sz="2800"/>
              <a:t>The Nobel Prize in Physics 1901 was received by Wilhelm Conrad Röntgen for his great invention of x- ray. </a:t>
            </a:r>
          </a:p>
          <a:p>
            <a:endParaRPr lang="en-US" sz="2800"/>
          </a:p>
          <a:p>
            <a:r>
              <a:rPr lang="en-US" sz="2800"/>
              <a:t>The first X-ray diffraction experiments on a single crystal was carried out in 1912 (</a:t>
            </a:r>
            <a:r>
              <a:rPr lang="en-US"/>
              <a:t>Friedrich, Knipping and von Laue)</a:t>
            </a:r>
            <a:endParaRPr lang="en-US" sz="2800"/>
          </a:p>
          <a:p>
            <a:endParaRPr lang="en-US" sz="2800"/>
          </a:p>
          <a:p>
            <a:r>
              <a:rPr lang="en-US" sz="2800"/>
              <a:t>Now a days X-ray crystallography has been of major importance in natural sciences and especially in crystals. </a:t>
            </a:r>
          </a:p>
          <a:p>
            <a:endParaRPr lang="en-US" sz="2800"/>
          </a:p>
          <a:p>
            <a:r>
              <a:rPr lang="en-US" sz="2800"/>
              <a:t>X-ray diffraction provided the ideal means to understand structures of crystalline matters on an atomic scale. </a:t>
            </a:r>
          </a:p>
        </p:txBody>
      </p:sp>
    </p:spTree>
    <p:extLst>
      <p:ext uri="{BB962C8B-B14F-4D97-AF65-F5344CB8AC3E}">
        <p14:creationId xmlns:p14="http://schemas.microsoft.com/office/powerpoint/2010/main" val="29243443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2"/>
          <a:srcRect/>
          <a:stretch>
            <a:fillRect/>
          </a:stretch>
        </p:blipFill>
        <p:spPr bwMode="auto">
          <a:xfrm>
            <a:off x="990600" y="3962400"/>
            <a:ext cx="6705600" cy="1533525"/>
          </a:xfrm>
          <a:prstGeom prst="rect">
            <a:avLst/>
          </a:prstGeom>
          <a:noFill/>
          <a:ln w="9525">
            <a:noFill/>
            <a:miter lim="800000"/>
            <a:headEnd/>
            <a:tailEnd/>
          </a:ln>
        </p:spPr>
      </p:pic>
      <p:sp>
        <p:nvSpPr>
          <p:cNvPr id="130051" name="Rectangle 4"/>
          <p:cNvSpPr>
            <a:spLocks noChangeArrowheads="1"/>
          </p:cNvSpPr>
          <p:nvPr/>
        </p:nvSpPr>
        <p:spPr bwMode="auto">
          <a:xfrm>
            <a:off x="0" y="336550"/>
            <a:ext cx="9144000" cy="3138488"/>
          </a:xfrm>
          <a:prstGeom prst="rect">
            <a:avLst/>
          </a:prstGeom>
          <a:noFill/>
          <a:ln w="9525">
            <a:noFill/>
            <a:miter lim="800000"/>
            <a:headEnd/>
            <a:tailEnd/>
          </a:ln>
        </p:spPr>
        <p:txBody>
          <a:bodyPr>
            <a:spAutoFit/>
          </a:bodyPr>
          <a:lstStyle/>
          <a:p>
            <a:r>
              <a:rPr lang="en-US" b="1"/>
              <a:t>Case 1:</a:t>
            </a:r>
          </a:p>
          <a:p>
            <a:r>
              <a:rPr lang="en-US"/>
              <a:t>When the electric field of the light is aligned parallel to the long axis of the nanoparticle, its “hot spot” is maximized (e.g. the “lightning rod” effect). This leads to a maximized SERS effect. An analyte molecule that is chemisorbed onto this site will deliver a large SERS signal. A clear polymer embedded with nanoparticulate gold in this orientation will appear to be green.</a:t>
            </a:r>
          </a:p>
          <a:p>
            <a:endParaRPr lang="en-US"/>
          </a:p>
          <a:p>
            <a:r>
              <a:rPr lang="en-US" b="1"/>
              <a:t>Case 2:</a:t>
            </a:r>
          </a:p>
          <a:p>
            <a:r>
              <a:rPr lang="en-US"/>
              <a:t>When the short axis of the nanoparticle is aligned with the electric field, the SERS enhancement is minimized. A clear polymer embedded with such nanoparticulate gold with this orientation will appear to be red.</a:t>
            </a:r>
          </a:p>
        </p:txBody>
      </p:sp>
    </p:spTree>
    <p:extLst>
      <p:ext uri="{BB962C8B-B14F-4D97-AF65-F5344CB8AC3E}">
        <p14:creationId xmlns:p14="http://schemas.microsoft.com/office/powerpoint/2010/main" val="5818981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3"/>
          <p:cNvSpPr>
            <a:spLocks noChangeArrowheads="1"/>
          </p:cNvSpPr>
          <p:nvPr/>
        </p:nvSpPr>
        <p:spPr bwMode="auto">
          <a:xfrm>
            <a:off x="2971800" y="0"/>
            <a:ext cx="3479800" cy="369888"/>
          </a:xfrm>
          <a:prstGeom prst="rect">
            <a:avLst/>
          </a:prstGeom>
          <a:noFill/>
          <a:ln w="9525">
            <a:noFill/>
            <a:miter lim="800000"/>
            <a:headEnd/>
            <a:tailEnd/>
          </a:ln>
        </p:spPr>
        <p:txBody>
          <a:bodyPr wrap="none">
            <a:spAutoFit/>
          </a:bodyPr>
          <a:lstStyle/>
          <a:p>
            <a:r>
              <a:rPr lang="en-US" b="1"/>
              <a:t>THERMODYNAMIC METHODS</a:t>
            </a:r>
            <a:endParaRPr lang="en-US"/>
          </a:p>
        </p:txBody>
      </p:sp>
      <p:sp>
        <p:nvSpPr>
          <p:cNvPr id="131075" name="Rectangle 4"/>
          <p:cNvSpPr>
            <a:spLocks noChangeArrowheads="1"/>
          </p:cNvSpPr>
          <p:nvPr/>
        </p:nvSpPr>
        <p:spPr bwMode="auto">
          <a:xfrm>
            <a:off x="304800" y="4038600"/>
            <a:ext cx="3489325" cy="369888"/>
          </a:xfrm>
          <a:prstGeom prst="rect">
            <a:avLst/>
          </a:prstGeom>
          <a:noFill/>
          <a:ln w="9525">
            <a:noFill/>
            <a:miter lim="800000"/>
            <a:headEnd/>
            <a:tailEnd/>
          </a:ln>
        </p:spPr>
        <p:txBody>
          <a:bodyPr wrap="none">
            <a:spAutoFit/>
          </a:bodyPr>
          <a:lstStyle/>
          <a:p>
            <a:r>
              <a:rPr lang="en-US" b="1"/>
              <a:t>Brunauer-Emmett-Teller (BET)</a:t>
            </a:r>
            <a:endParaRPr lang="en-US"/>
          </a:p>
        </p:txBody>
      </p:sp>
      <p:sp>
        <p:nvSpPr>
          <p:cNvPr id="131076" name="Rectangle 5"/>
          <p:cNvSpPr>
            <a:spLocks noChangeArrowheads="1"/>
          </p:cNvSpPr>
          <p:nvPr/>
        </p:nvSpPr>
        <p:spPr bwMode="auto">
          <a:xfrm>
            <a:off x="228600" y="685800"/>
            <a:ext cx="7620000" cy="3140075"/>
          </a:xfrm>
          <a:prstGeom prst="rect">
            <a:avLst/>
          </a:prstGeom>
          <a:noFill/>
          <a:ln w="9525">
            <a:noFill/>
            <a:miter lim="800000"/>
            <a:headEnd/>
            <a:tailEnd/>
          </a:ln>
        </p:spPr>
        <p:txBody>
          <a:bodyPr>
            <a:spAutoFit/>
          </a:bodyPr>
          <a:lstStyle/>
          <a:p>
            <a:r>
              <a:rPr lang="en-US"/>
              <a:t>• Thermal gravimetric analysis (TGA) → Δm</a:t>
            </a:r>
          </a:p>
          <a:p>
            <a:endParaRPr lang="en-US"/>
          </a:p>
          <a:p>
            <a:r>
              <a:rPr lang="en-US"/>
              <a:t>• Differential thermal analysis (DTA) → ΔT</a:t>
            </a:r>
          </a:p>
          <a:p>
            <a:endParaRPr lang="en-US"/>
          </a:p>
          <a:p>
            <a:r>
              <a:rPr lang="en-US"/>
              <a:t>• Differential scanning calorimetry (DSC) → ΔH</a:t>
            </a:r>
          </a:p>
          <a:p>
            <a:endParaRPr lang="en-US"/>
          </a:p>
          <a:p>
            <a:r>
              <a:rPr lang="en-US"/>
              <a:t>• Thermomechanical analysis (TMA) → Δ dimension</a:t>
            </a:r>
          </a:p>
          <a:p>
            <a:endParaRPr lang="en-US"/>
          </a:p>
          <a:p>
            <a:r>
              <a:rPr lang="en-US"/>
              <a:t>• Dynamic mechanical analysis (DMA) → damping</a:t>
            </a:r>
          </a:p>
          <a:p>
            <a:endParaRPr lang="en-US"/>
          </a:p>
          <a:p>
            <a:r>
              <a:rPr lang="en-US"/>
              <a:t>• Dilatometry → </a:t>
            </a:r>
            <a:r>
              <a:rPr lang="el-GR"/>
              <a:t>Δ</a:t>
            </a:r>
            <a:r>
              <a:rPr lang="en-US"/>
              <a:t>V</a:t>
            </a:r>
          </a:p>
        </p:txBody>
      </p:sp>
    </p:spTree>
    <p:extLst>
      <p:ext uri="{BB962C8B-B14F-4D97-AF65-F5344CB8AC3E}">
        <p14:creationId xmlns:p14="http://schemas.microsoft.com/office/powerpoint/2010/main" val="472925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3"/>
          <p:cNvSpPr>
            <a:spLocks noChangeArrowheads="1"/>
          </p:cNvSpPr>
          <p:nvPr/>
        </p:nvSpPr>
        <p:spPr bwMode="auto">
          <a:xfrm>
            <a:off x="0" y="0"/>
            <a:ext cx="9144000" cy="1754188"/>
          </a:xfrm>
          <a:prstGeom prst="rect">
            <a:avLst/>
          </a:prstGeom>
          <a:noFill/>
          <a:ln w="9525">
            <a:noFill/>
            <a:miter lim="800000"/>
            <a:headEnd/>
            <a:tailEnd/>
          </a:ln>
        </p:spPr>
        <p:txBody>
          <a:bodyPr>
            <a:spAutoFit/>
          </a:bodyPr>
          <a:lstStyle/>
          <a:p>
            <a:r>
              <a:rPr lang="en-US"/>
              <a:t>One tried and true analytical method grounded in traditional thermodynamics (and nanoscience) is the BET method to determine surface area and porosity. Gas sorption methods are applied to determine surface area, specific surface area, pore volume, pore size distribution and active sites. Adsorption is the accumulation of an adsorbate on a surface (the</a:t>
            </a:r>
          </a:p>
          <a:p>
            <a:r>
              <a:rPr lang="en-US"/>
              <a:t>adsorbent).</a:t>
            </a:r>
          </a:p>
        </p:txBody>
      </p:sp>
      <p:pic>
        <p:nvPicPr>
          <p:cNvPr id="132099" name="Picture 2"/>
          <p:cNvPicPr>
            <a:picLocks noChangeAspect="1" noChangeArrowheads="1"/>
          </p:cNvPicPr>
          <p:nvPr/>
        </p:nvPicPr>
        <p:blipFill>
          <a:blip r:embed="rId2"/>
          <a:srcRect/>
          <a:stretch>
            <a:fillRect/>
          </a:stretch>
        </p:blipFill>
        <p:spPr bwMode="auto">
          <a:xfrm>
            <a:off x="5257800" y="1219200"/>
            <a:ext cx="3657600" cy="1246188"/>
          </a:xfrm>
          <a:prstGeom prst="rect">
            <a:avLst/>
          </a:prstGeom>
          <a:noFill/>
          <a:ln w="9525">
            <a:noFill/>
            <a:miter lim="800000"/>
            <a:headEnd/>
            <a:tailEnd/>
          </a:ln>
        </p:spPr>
      </p:pic>
      <p:sp>
        <p:nvSpPr>
          <p:cNvPr id="132100" name="Rectangle 5"/>
          <p:cNvSpPr>
            <a:spLocks noChangeArrowheads="1"/>
          </p:cNvSpPr>
          <p:nvPr/>
        </p:nvSpPr>
        <p:spPr bwMode="auto">
          <a:xfrm>
            <a:off x="0" y="2667000"/>
            <a:ext cx="9144000" cy="2862263"/>
          </a:xfrm>
          <a:prstGeom prst="rect">
            <a:avLst/>
          </a:prstGeom>
          <a:noFill/>
          <a:ln w="9525">
            <a:noFill/>
            <a:miter lim="800000"/>
            <a:headEnd/>
            <a:tailEnd/>
          </a:ln>
        </p:spPr>
        <p:txBody>
          <a:bodyPr>
            <a:spAutoFit/>
          </a:bodyPr>
          <a:lstStyle/>
          <a:p>
            <a:r>
              <a:rPr lang="en-US"/>
              <a:t>Physisorption is a non-specific process dominated by van der Waals forces, therefore, the heats of adsorption of generally small: ΔH</a:t>
            </a:r>
            <a:r>
              <a:rPr lang="en-US" baseline="-25000"/>
              <a:t>ads</a:t>
            </a:r>
            <a:r>
              <a:rPr lang="en-US"/>
              <a:t> = 10 – 40 kJ·mol</a:t>
            </a:r>
            <a:r>
              <a:rPr lang="en-US" baseline="30000"/>
              <a:t>-1</a:t>
            </a:r>
            <a:r>
              <a:rPr lang="en-US"/>
              <a:t> and the process occurs at low temperatures (77 K for N</a:t>
            </a:r>
            <a:r>
              <a:rPr lang="en-US" baseline="-25000"/>
              <a:t>2</a:t>
            </a:r>
            <a:r>
              <a:rPr lang="en-US"/>
              <a:t>). Chemisorption involves the forming of chemical bonds (ΔH</a:t>
            </a:r>
            <a:r>
              <a:rPr lang="en-US" baseline="-25000"/>
              <a:t>chem</a:t>
            </a:r>
            <a:r>
              <a:rPr lang="en-US"/>
              <a:t> = 100 – 400 kJ·mol</a:t>
            </a:r>
            <a:r>
              <a:rPr lang="en-US" baseline="30000"/>
              <a:t>-1</a:t>
            </a:r>
            <a:r>
              <a:rPr lang="en-US"/>
              <a:t>).</a:t>
            </a:r>
          </a:p>
          <a:p>
            <a:endParaRPr lang="en-US"/>
          </a:p>
          <a:p>
            <a:r>
              <a:rPr lang="en-US"/>
              <a:t>The level of adsorption depends on the temperature, the pressure, the interaction between the gas and the solid and the total amount of surface area.</a:t>
            </a:r>
          </a:p>
          <a:p>
            <a:endParaRPr lang="en-US"/>
          </a:p>
          <a:p>
            <a:r>
              <a:rPr lang="en-US"/>
              <a:t>There are many kinds of adsorption isotherms. We will only consider the BET isotherm that is applicable to Type II isotherm (no pores) but fits Types I and IV isotherms as well.</a:t>
            </a:r>
          </a:p>
        </p:txBody>
      </p:sp>
    </p:spTree>
    <p:extLst>
      <p:ext uri="{BB962C8B-B14F-4D97-AF65-F5344CB8AC3E}">
        <p14:creationId xmlns:p14="http://schemas.microsoft.com/office/powerpoint/2010/main" val="5370802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3"/>
          <p:cNvSpPr>
            <a:spLocks noChangeArrowheads="1"/>
          </p:cNvSpPr>
          <p:nvPr/>
        </p:nvSpPr>
        <p:spPr bwMode="auto">
          <a:xfrm>
            <a:off x="381000" y="0"/>
            <a:ext cx="3775075" cy="369888"/>
          </a:xfrm>
          <a:prstGeom prst="rect">
            <a:avLst/>
          </a:prstGeom>
          <a:noFill/>
          <a:ln w="9525">
            <a:noFill/>
            <a:miter lim="800000"/>
            <a:headEnd/>
            <a:tailEnd/>
          </a:ln>
        </p:spPr>
        <p:txBody>
          <a:bodyPr wrap="none">
            <a:spAutoFit/>
          </a:bodyPr>
          <a:lstStyle/>
          <a:p>
            <a:r>
              <a:rPr lang="en-US"/>
              <a:t>The Fundamental Equation of BET:</a:t>
            </a:r>
          </a:p>
        </p:txBody>
      </p:sp>
      <p:pic>
        <p:nvPicPr>
          <p:cNvPr id="133123" name="Picture 2"/>
          <p:cNvPicPr>
            <a:picLocks noChangeAspect="1" noChangeArrowheads="1"/>
          </p:cNvPicPr>
          <p:nvPr/>
        </p:nvPicPr>
        <p:blipFill>
          <a:blip r:embed="rId2"/>
          <a:srcRect/>
          <a:stretch>
            <a:fillRect/>
          </a:stretch>
        </p:blipFill>
        <p:spPr bwMode="auto">
          <a:xfrm>
            <a:off x="1447800" y="381000"/>
            <a:ext cx="4251325" cy="1143000"/>
          </a:xfrm>
          <a:prstGeom prst="rect">
            <a:avLst/>
          </a:prstGeom>
          <a:noFill/>
          <a:ln w="9525">
            <a:noFill/>
            <a:miter lim="800000"/>
            <a:headEnd/>
            <a:tailEnd/>
          </a:ln>
        </p:spPr>
      </p:pic>
      <p:sp>
        <p:nvSpPr>
          <p:cNvPr id="133124" name="Rectangle 5"/>
          <p:cNvSpPr>
            <a:spLocks noChangeArrowheads="1"/>
          </p:cNvSpPr>
          <p:nvPr/>
        </p:nvSpPr>
        <p:spPr bwMode="auto">
          <a:xfrm>
            <a:off x="152400" y="1600200"/>
            <a:ext cx="8991600" cy="1970088"/>
          </a:xfrm>
          <a:prstGeom prst="rect">
            <a:avLst/>
          </a:prstGeom>
          <a:noFill/>
          <a:ln w="9525">
            <a:noFill/>
            <a:miter lim="800000"/>
            <a:headEnd/>
            <a:tailEnd/>
          </a:ln>
        </p:spPr>
        <p:txBody>
          <a:bodyPr>
            <a:spAutoFit/>
          </a:bodyPr>
          <a:lstStyle/>
          <a:p>
            <a:r>
              <a:rPr lang="en-US"/>
              <a:t>where </a:t>
            </a:r>
            <a:r>
              <a:rPr lang="en-US" i="1"/>
              <a:t>P is the equilibrium pressure of the adsorbate (usually N</a:t>
            </a:r>
            <a:r>
              <a:rPr lang="en-US" i="1" baseline="-25000"/>
              <a:t>2</a:t>
            </a:r>
            <a:r>
              <a:rPr lang="en-US" i="1"/>
              <a:t>) </a:t>
            </a:r>
            <a:r>
              <a:rPr lang="en-US"/>
              <a:t>and </a:t>
            </a:r>
            <a:r>
              <a:rPr lang="en-US" i="1"/>
              <a:t>P</a:t>
            </a:r>
            <a:r>
              <a:rPr lang="en-US" i="1" baseline="-25000"/>
              <a:t>o</a:t>
            </a:r>
            <a:r>
              <a:rPr lang="en-US" i="1"/>
              <a:t> is the reference saturation pressure at the ambient </a:t>
            </a:r>
            <a:r>
              <a:rPr lang="en-US"/>
              <a:t>temperature; </a:t>
            </a:r>
            <a:r>
              <a:rPr lang="en-US" sz="3200"/>
              <a:t>ᶹ</a:t>
            </a:r>
            <a:r>
              <a:rPr lang="en-US"/>
              <a:t> is the amount of adsorbed gas and </a:t>
            </a:r>
            <a:r>
              <a:rPr lang="en-US" sz="3600"/>
              <a:t>ᶹ</a:t>
            </a:r>
            <a:r>
              <a:rPr lang="en-US" baseline="-25000"/>
              <a:t>m</a:t>
            </a:r>
            <a:r>
              <a:rPr lang="en-US" i="1"/>
              <a:t>  is the </a:t>
            </a:r>
            <a:r>
              <a:rPr lang="en-US"/>
              <a:t>amount of physisorbed gas in the monolayer, both in terms of L</a:t>
            </a:r>
          </a:p>
          <a:p>
            <a:endParaRPr lang="en-US" i="1"/>
          </a:p>
          <a:p>
            <a:r>
              <a:rPr lang="en-US" i="1"/>
              <a:t>c is a constant relates the energies of adsorption (E</a:t>
            </a:r>
            <a:r>
              <a:rPr lang="en-US" i="1" baseline="-25000"/>
              <a:t>abs</a:t>
            </a:r>
            <a:r>
              <a:rPr lang="en-US" i="1"/>
              <a:t>) and </a:t>
            </a:r>
            <a:r>
              <a:rPr lang="en-US"/>
              <a:t>condensation (</a:t>
            </a:r>
            <a:r>
              <a:rPr lang="en-US" i="1"/>
              <a:t>E</a:t>
            </a:r>
            <a:r>
              <a:rPr lang="en-US" i="1" baseline="-25000"/>
              <a:t>cond</a:t>
            </a:r>
            <a:r>
              <a:rPr lang="en-US" i="1"/>
              <a:t>)</a:t>
            </a:r>
            <a:endParaRPr lang="en-US"/>
          </a:p>
        </p:txBody>
      </p:sp>
      <p:pic>
        <p:nvPicPr>
          <p:cNvPr id="133125" name="Picture 3"/>
          <p:cNvPicPr>
            <a:picLocks noChangeAspect="1" noChangeArrowheads="1"/>
          </p:cNvPicPr>
          <p:nvPr/>
        </p:nvPicPr>
        <p:blipFill>
          <a:blip r:embed="rId3"/>
          <a:srcRect/>
          <a:stretch>
            <a:fillRect/>
          </a:stretch>
        </p:blipFill>
        <p:spPr bwMode="auto">
          <a:xfrm>
            <a:off x="1981200" y="3581400"/>
            <a:ext cx="3376613" cy="762000"/>
          </a:xfrm>
          <a:prstGeom prst="rect">
            <a:avLst/>
          </a:prstGeom>
          <a:noFill/>
          <a:ln w="9525">
            <a:noFill/>
            <a:miter lim="800000"/>
            <a:headEnd/>
            <a:tailEnd/>
          </a:ln>
        </p:spPr>
      </p:pic>
      <p:sp>
        <p:nvSpPr>
          <p:cNvPr id="133126" name="Rectangle 7"/>
          <p:cNvSpPr>
            <a:spLocks noChangeArrowheads="1"/>
          </p:cNvSpPr>
          <p:nvPr/>
        </p:nvSpPr>
        <p:spPr bwMode="auto">
          <a:xfrm>
            <a:off x="152400" y="4549775"/>
            <a:ext cx="8763000" cy="1477963"/>
          </a:xfrm>
          <a:prstGeom prst="rect">
            <a:avLst/>
          </a:prstGeom>
          <a:noFill/>
          <a:ln w="9525">
            <a:noFill/>
            <a:miter lim="800000"/>
            <a:headEnd/>
            <a:tailEnd/>
          </a:ln>
        </p:spPr>
        <p:txBody>
          <a:bodyPr>
            <a:spAutoFit/>
          </a:bodyPr>
          <a:lstStyle/>
          <a:p>
            <a:r>
              <a:rPr lang="en-US" b="1"/>
              <a:t>Assumptions of BET</a:t>
            </a:r>
          </a:p>
          <a:p>
            <a:r>
              <a:rPr lang="en-US"/>
              <a:t>1. The surface energy is homogeneous</a:t>
            </a:r>
          </a:p>
          <a:p>
            <a:r>
              <a:rPr lang="en-US"/>
              <a:t>2. Only the top layers of the adsorbate are in equilibrium with the vapor (vertical interactions)</a:t>
            </a:r>
          </a:p>
          <a:p>
            <a:r>
              <a:rPr lang="en-US"/>
              <a:t>3. Lateral interactions of adsorbate condensate are not considered</a:t>
            </a:r>
          </a:p>
        </p:txBody>
      </p:sp>
    </p:spTree>
    <p:extLst>
      <p:ext uri="{BB962C8B-B14F-4D97-AF65-F5344CB8AC3E}">
        <p14:creationId xmlns:p14="http://schemas.microsoft.com/office/powerpoint/2010/main" val="39196071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p:cNvPicPr>
            <a:picLocks noChangeAspect="1" noChangeArrowheads="1"/>
          </p:cNvPicPr>
          <p:nvPr/>
        </p:nvPicPr>
        <p:blipFill>
          <a:blip r:embed="rId2"/>
          <a:srcRect/>
          <a:stretch>
            <a:fillRect/>
          </a:stretch>
        </p:blipFill>
        <p:spPr bwMode="auto">
          <a:xfrm>
            <a:off x="1524000" y="42863"/>
            <a:ext cx="5334000" cy="3386137"/>
          </a:xfrm>
          <a:prstGeom prst="rect">
            <a:avLst/>
          </a:prstGeom>
          <a:noFill/>
          <a:ln w="9525">
            <a:noFill/>
            <a:miter lim="800000"/>
            <a:headEnd/>
            <a:tailEnd/>
          </a:ln>
        </p:spPr>
      </p:pic>
      <p:pic>
        <p:nvPicPr>
          <p:cNvPr id="134147" name="Picture 3"/>
          <p:cNvPicPr>
            <a:picLocks noChangeAspect="1" noChangeArrowheads="1"/>
          </p:cNvPicPr>
          <p:nvPr/>
        </p:nvPicPr>
        <p:blipFill>
          <a:blip r:embed="rId3"/>
          <a:srcRect/>
          <a:stretch>
            <a:fillRect/>
          </a:stretch>
        </p:blipFill>
        <p:spPr bwMode="auto">
          <a:xfrm>
            <a:off x="1524000" y="3429000"/>
            <a:ext cx="5334000" cy="3424238"/>
          </a:xfrm>
          <a:prstGeom prst="rect">
            <a:avLst/>
          </a:prstGeom>
          <a:noFill/>
          <a:ln w="9525">
            <a:noFill/>
            <a:miter lim="800000"/>
            <a:headEnd/>
            <a:tailEnd/>
          </a:ln>
        </p:spPr>
      </p:pic>
    </p:spTree>
    <p:extLst>
      <p:ext uri="{BB962C8B-B14F-4D97-AF65-F5344CB8AC3E}">
        <p14:creationId xmlns:p14="http://schemas.microsoft.com/office/powerpoint/2010/main" val="35233810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p:cNvPicPr>
            <a:picLocks noChangeAspect="1" noChangeArrowheads="1"/>
          </p:cNvPicPr>
          <p:nvPr/>
        </p:nvPicPr>
        <p:blipFill>
          <a:blip r:embed="rId2"/>
          <a:srcRect/>
          <a:stretch>
            <a:fillRect/>
          </a:stretch>
        </p:blipFill>
        <p:spPr bwMode="auto">
          <a:xfrm>
            <a:off x="152400" y="285750"/>
            <a:ext cx="4667250" cy="6267450"/>
          </a:xfrm>
          <a:prstGeom prst="rect">
            <a:avLst/>
          </a:prstGeom>
          <a:noFill/>
          <a:ln w="9525">
            <a:noFill/>
            <a:miter lim="800000"/>
            <a:headEnd/>
            <a:tailEnd/>
          </a:ln>
        </p:spPr>
      </p:pic>
      <p:sp>
        <p:nvSpPr>
          <p:cNvPr id="135171" name="Rectangle 4"/>
          <p:cNvSpPr>
            <a:spLocks noChangeArrowheads="1"/>
          </p:cNvSpPr>
          <p:nvPr/>
        </p:nvSpPr>
        <p:spPr bwMode="auto">
          <a:xfrm>
            <a:off x="4800600" y="838200"/>
            <a:ext cx="4038600" cy="3694113"/>
          </a:xfrm>
          <a:prstGeom prst="rect">
            <a:avLst/>
          </a:prstGeom>
          <a:noFill/>
          <a:ln w="9525">
            <a:noFill/>
            <a:miter lim="800000"/>
            <a:headEnd/>
            <a:tailEnd/>
          </a:ln>
        </p:spPr>
        <p:txBody>
          <a:bodyPr>
            <a:spAutoFit/>
          </a:bodyPr>
          <a:lstStyle/>
          <a:p>
            <a:r>
              <a:rPr lang="en-US"/>
              <a:t>BET isotherm (with porosity and Hysteresis) with its extracted BET line. The specific surface area was</a:t>
            </a:r>
          </a:p>
          <a:p>
            <a:r>
              <a:rPr lang="en-US"/>
              <a:t>determined by the amount of adsorbate per monolayer.</a:t>
            </a:r>
          </a:p>
          <a:p>
            <a:r>
              <a:rPr lang="en-US"/>
              <a:t>BJH (Barnett-Joyner- Halenda) and DFT (density functional theory) analysis yields information about</a:t>
            </a:r>
          </a:p>
          <a:p>
            <a:r>
              <a:rPr lang="en-US"/>
              <a:t>pore volume and pore size. An Autosorb-I Series surface area analyzer manufactured by Quantachrome Instruments is depicted.</a:t>
            </a:r>
          </a:p>
        </p:txBody>
      </p:sp>
    </p:spTree>
    <p:extLst>
      <p:ext uri="{BB962C8B-B14F-4D97-AF65-F5344CB8AC3E}">
        <p14:creationId xmlns:p14="http://schemas.microsoft.com/office/powerpoint/2010/main" val="530423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5"/>
          <p:cNvSpPr>
            <a:spLocks noChangeArrowheads="1"/>
          </p:cNvSpPr>
          <p:nvPr/>
        </p:nvSpPr>
        <p:spPr bwMode="auto">
          <a:xfrm>
            <a:off x="0" y="393700"/>
            <a:ext cx="9144000" cy="5632450"/>
          </a:xfrm>
          <a:prstGeom prst="rect">
            <a:avLst/>
          </a:prstGeom>
          <a:noFill/>
          <a:ln w="9525" algn="ctr">
            <a:noFill/>
            <a:miter lim="800000"/>
            <a:headEnd/>
            <a:tailEnd/>
          </a:ln>
        </p:spPr>
        <p:txBody>
          <a:bodyPr>
            <a:spAutoFit/>
          </a:bodyPr>
          <a:lstStyle/>
          <a:p>
            <a:pPr defTabSz="838200"/>
            <a:r>
              <a:rPr lang="en-US" sz="2400"/>
              <a:t>Like visible light an X-ray beam is an electromagnetic wave characterized by an electric field vector E which is perpendicular to the direction of propagation and a magnetic field vector H which in turn is perpendicular both to E and the direction of propagation. </a:t>
            </a:r>
          </a:p>
          <a:p>
            <a:pPr defTabSz="838200"/>
            <a:endParaRPr lang="en-US" sz="2400"/>
          </a:p>
          <a:p>
            <a:pPr defTabSz="838200"/>
            <a:r>
              <a:rPr lang="en-US" sz="2400"/>
              <a:t>The spectra of visible light comprises the range from 4000 to 7000</a:t>
            </a:r>
            <a:r>
              <a:rPr lang="en-US" sz="2400">
                <a:cs typeface="Times New Roman" pitchFamily="18" charset="0"/>
              </a:rPr>
              <a:t>Å</a:t>
            </a:r>
            <a:r>
              <a:rPr lang="en-US" sz="2400"/>
              <a:t> , while X-rays have typically wavelengths between 0.1 to 10</a:t>
            </a:r>
            <a:r>
              <a:rPr lang="en-US" sz="2400">
                <a:cs typeface="Times New Roman" pitchFamily="18" charset="0"/>
              </a:rPr>
              <a:t>Å</a:t>
            </a:r>
            <a:r>
              <a:rPr lang="en-US" sz="2400"/>
              <a:t>. </a:t>
            </a:r>
          </a:p>
          <a:p>
            <a:pPr defTabSz="838200"/>
            <a:endParaRPr lang="en-US" sz="2400"/>
          </a:p>
          <a:p>
            <a:pPr defTabSz="838200"/>
            <a:r>
              <a:rPr lang="en-US" sz="2400"/>
              <a:t>Due to the fact that X-ray wavelengths are comparable to the interatomic distances within a crystalline material one observes characteristic interactions between the X-rays and the ordered array of electrons in the crystal structure. These interactions make X-rays the most important source for the investigation of crystal structures. </a:t>
            </a:r>
          </a:p>
        </p:txBody>
      </p:sp>
    </p:spTree>
    <p:extLst>
      <p:ext uri="{BB962C8B-B14F-4D97-AF65-F5344CB8AC3E}">
        <p14:creationId xmlns:p14="http://schemas.microsoft.com/office/powerpoint/2010/main" val="37052421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7EC8825-36D5-4B82-ABC1-5BE25275EA7E}" type="datetime2">
              <a:rPr lang="en-US" smtClean="0"/>
              <a:pPr>
                <a:defRPr/>
              </a:pPr>
              <a:t>Thursday, November 17, 2022</a:t>
            </a:fld>
            <a:endParaRPr lang="en-US"/>
          </a:p>
        </p:txBody>
      </p:sp>
      <p:sp>
        <p:nvSpPr>
          <p:cNvPr id="3" name="Slide Number Placeholder 2"/>
          <p:cNvSpPr>
            <a:spLocks noGrp="1"/>
          </p:cNvSpPr>
          <p:nvPr>
            <p:ph type="sldNum" sz="quarter" idx="12"/>
          </p:nvPr>
        </p:nvSpPr>
        <p:spPr/>
        <p:txBody>
          <a:bodyPr/>
          <a:lstStyle/>
          <a:p>
            <a:pPr>
              <a:defRPr/>
            </a:pPr>
            <a:fld id="{DF6DF4E3-AD3F-481A-BBB2-65B85F7E7074}" type="slidenum">
              <a:rPr lang="en-US" smtClean="0"/>
              <a:pPr>
                <a:defRPr/>
              </a:pPr>
              <a:t>7</a:t>
            </a:fld>
            <a:endParaRPr lang="en-US"/>
          </a:p>
        </p:txBody>
      </p:sp>
      <p:sp>
        <p:nvSpPr>
          <p:cNvPr id="4" name="Rectangle 3" descr="Rectangle: Click to edit Master text styles&#10;Second level&#10;Third level&#10;Fourth level&#10;Fifth level"/>
          <p:cNvSpPr txBox="1">
            <a:spLocks noChangeArrowheads="1"/>
          </p:cNvSpPr>
          <p:nvPr/>
        </p:nvSpPr>
        <p:spPr>
          <a:xfrm>
            <a:off x="492369" y="381000"/>
            <a:ext cx="8370277" cy="5486400"/>
          </a:xfrm>
          <a:prstGeom prst="rect">
            <a:avLst/>
          </a:prstGeom>
        </p:spPr>
        <p:txBody>
          <a:bodyPr/>
          <a:lstStyle/>
          <a:p>
            <a:pPr marL="314325" marR="0" lvl="0" indent="-314325" algn="l" defTabSz="838200" rtl="0" eaLnBrk="0" fontAlgn="base" latinLnBrk="0" hangingPunct="0">
              <a:lnSpc>
                <a:spcPct val="100000"/>
              </a:lnSpc>
              <a:spcBef>
                <a:spcPct val="20000"/>
              </a:spcBef>
              <a:spcAft>
                <a:spcPct val="0"/>
              </a:spcAft>
              <a:buClrTx/>
              <a:buSzTx/>
              <a:buFontTx/>
              <a:buChar char="•"/>
              <a:tabLst/>
              <a:defRPr/>
            </a:pPr>
            <a:r>
              <a:rPr kumimoji="0" lang="en-US" sz="2800" b="0" i="0" u="none" strike="noStrike" kern="0" cap="none" spc="0" normalizeH="0" baseline="0" noProof="0" dirty="0" smtClean="0">
                <a:ln>
                  <a:noFill/>
                </a:ln>
                <a:solidFill>
                  <a:schemeClr val="tx1"/>
                </a:solidFill>
                <a:effectLst/>
                <a:uLnTx/>
                <a:uFillTx/>
                <a:latin typeface="+mn-lt"/>
                <a:ea typeface="+mn-ea"/>
                <a:cs typeface="+mn-cs"/>
              </a:rPr>
              <a:t>X-rays are  produced when electrons are accelerated and collide with a target</a:t>
            </a:r>
          </a:p>
          <a:p>
            <a:pPr marL="681038" marR="0" lvl="1" indent="-261938" algn="l" defTabSz="838200" rtl="0" eaLnBrk="0" fontAlgn="base" latinLnBrk="0" hangingPunct="0">
              <a:lnSpc>
                <a:spcPct val="100000"/>
              </a:lnSpc>
              <a:spcBef>
                <a:spcPct val="20000"/>
              </a:spcBef>
              <a:spcAft>
                <a:spcPct val="0"/>
              </a:spcAft>
              <a:buClrTx/>
              <a:buSzTx/>
              <a:buFontTx/>
              <a:buChar char="–"/>
              <a:tabLst/>
              <a:defRPr/>
            </a:pPr>
            <a:r>
              <a:rPr kumimoji="0" lang="en-US" sz="2400" b="0" i="0" u="none" strike="noStrike" kern="0" cap="none" spc="0" normalizeH="0" baseline="0" noProof="0" dirty="0" err="1" smtClean="0">
                <a:ln>
                  <a:noFill/>
                </a:ln>
                <a:solidFill>
                  <a:schemeClr val="tx1"/>
                </a:solidFill>
                <a:effectLst/>
                <a:uLnTx/>
                <a:uFillTx/>
                <a:latin typeface="+mn-lt"/>
              </a:rPr>
              <a:t>Bremsstrahlung</a:t>
            </a:r>
            <a:r>
              <a:rPr kumimoji="0" lang="en-US" sz="2400" b="0" i="0" u="none" strike="noStrike" kern="0" cap="none" spc="0" normalizeH="0" baseline="0" noProof="0" dirty="0" smtClean="0">
                <a:ln>
                  <a:noFill/>
                </a:ln>
                <a:solidFill>
                  <a:schemeClr val="tx1"/>
                </a:solidFill>
                <a:effectLst/>
                <a:uLnTx/>
                <a:uFillTx/>
                <a:latin typeface="+mn-lt"/>
              </a:rPr>
              <a:t> x-rays</a:t>
            </a:r>
          </a:p>
          <a:p>
            <a:pPr marL="681038" marR="0" lvl="1" indent="-261938" algn="l" defTabSz="838200" rtl="0" eaLnBrk="0" fontAlgn="base" latinLnBrk="0" hangingPunct="0">
              <a:lnSpc>
                <a:spcPct val="100000"/>
              </a:lnSpc>
              <a:spcBef>
                <a:spcPct val="20000"/>
              </a:spcBef>
              <a:spcAft>
                <a:spcPct val="0"/>
              </a:spcAft>
              <a:buClrTx/>
              <a:buSzTx/>
              <a:buFontTx/>
              <a:buChar char="–"/>
              <a:tabLst/>
              <a:defRPr/>
            </a:pPr>
            <a:r>
              <a:rPr kumimoji="0" lang="en-US" sz="2400" b="0" i="0" u="none" strike="noStrike" kern="0" cap="none" spc="0" normalizeH="0" baseline="0" noProof="0" dirty="0" smtClean="0">
                <a:ln>
                  <a:noFill/>
                </a:ln>
                <a:solidFill>
                  <a:schemeClr val="tx1"/>
                </a:solidFill>
                <a:effectLst/>
                <a:uLnTx/>
                <a:uFillTx/>
                <a:latin typeface="+mn-lt"/>
              </a:rPr>
              <a:t>Characteristic x-rays</a:t>
            </a:r>
          </a:p>
          <a:p>
            <a:pPr marL="314325" marR="0" lvl="0" indent="-314325" algn="l" defTabSz="838200" rtl="0" eaLnBrk="0" fontAlgn="base" latinLnBrk="0" hangingPunct="0">
              <a:lnSpc>
                <a:spcPct val="100000"/>
              </a:lnSpc>
              <a:spcBef>
                <a:spcPct val="20000"/>
              </a:spcBef>
              <a:spcAft>
                <a:spcPct val="0"/>
              </a:spcAft>
              <a:buClrTx/>
              <a:buSzTx/>
              <a:buFontTx/>
              <a:buChar char="•"/>
              <a:tabLst/>
              <a:defRPr/>
            </a:pPr>
            <a:r>
              <a:rPr kumimoji="0" lang="en-US" sz="2800" b="0" i="0" u="none" strike="noStrike" kern="0" cap="none" spc="0" normalizeH="0" baseline="0" noProof="0" dirty="0" smtClean="0">
                <a:ln>
                  <a:noFill/>
                </a:ln>
                <a:solidFill>
                  <a:schemeClr val="tx1"/>
                </a:solidFill>
                <a:effectLst/>
                <a:uLnTx/>
                <a:uFillTx/>
                <a:latin typeface="+mn-lt"/>
                <a:ea typeface="+mn-ea"/>
                <a:cs typeface="+mn-cs"/>
              </a:rPr>
              <a:t>X-rays are sometimes characterized by the generating voltage</a:t>
            </a:r>
          </a:p>
          <a:p>
            <a:pPr marL="681038" marR="0" lvl="1" indent="-261938" algn="l" defTabSz="838200" rtl="0" eaLnBrk="0" fontAlgn="base" latinLnBrk="0" hangingPunct="0">
              <a:lnSpc>
                <a:spcPct val="100000"/>
              </a:lnSpc>
              <a:spcBef>
                <a:spcPct val="20000"/>
              </a:spcBef>
              <a:spcAft>
                <a:spcPct val="0"/>
              </a:spcAft>
              <a:buClrTx/>
              <a:buSzTx/>
              <a:buFontTx/>
              <a:buChar char="–"/>
              <a:tabLst/>
              <a:defRPr/>
            </a:pPr>
            <a:r>
              <a:rPr kumimoji="0" lang="en-US" sz="2400" b="0" i="0" u="none" strike="noStrike" kern="0" cap="none" spc="0" normalizeH="0" baseline="0" noProof="0" dirty="0" smtClean="0">
                <a:ln>
                  <a:noFill/>
                </a:ln>
                <a:solidFill>
                  <a:schemeClr val="tx1"/>
                </a:solidFill>
                <a:effectLst/>
                <a:uLnTx/>
                <a:uFillTx/>
                <a:latin typeface="+mn-lt"/>
              </a:rPr>
              <a:t>0.1-20 kV           soft x-rays</a:t>
            </a:r>
          </a:p>
          <a:p>
            <a:pPr marL="681038" marR="0" lvl="1" indent="-261938" algn="l" defTabSz="838200" rtl="0" eaLnBrk="0" fontAlgn="base" latinLnBrk="0" hangingPunct="0">
              <a:lnSpc>
                <a:spcPct val="100000"/>
              </a:lnSpc>
              <a:spcBef>
                <a:spcPct val="20000"/>
              </a:spcBef>
              <a:spcAft>
                <a:spcPct val="0"/>
              </a:spcAft>
              <a:buClrTx/>
              <a:buSzTx/>
              <a:buFontTx/>
              <a:buChar char="–"/>
              <a:tabLst/>
              <a:defRPr/>
            </a:pPr>
            <a:r>
              <a:rPr kumimoji="0" lang="en-US" sz="2400" b="0" i="0" u="none" strike="noStrike" kern="0" cap="none" spc="0" normalizeH="0" baseline="0" noProof="0" dirty="0" smtClean="0">
                <a:ln>
                  <a:noFill/>
                </a:ln>
                <a:solidFill>
                  <a:schemeClr val="tx1"/>
                </a:solidFill>
                <a:effectLst/>
                <a:uLnTx/>
                <a:uFillTx/>
                <a:latin typeface="+mn-lt"/>
              </a:rPr>
              <a:t>20-120 kV          diagnostic x-rays</a:t>
            </a:r>
          </a:p>
          <a:p>
            <a:pPr marL="681038" marR="0" lvl="1" indent="-261938" algn="l" defTabSz="838200" rtl="0" eaLnBrk="0" fontAlgn="base" latinLnBrk="0" hangingPunct="0">
              <a:lnSpc>
                <a:spcPct val="100000"/>
              </a:lnSpc>
              <a:spcBef>
                <a:spcPct val="20000"/>
              </a:spcBef>
              <a:spcAft>
                <a:spcPct val="0"/>
              </a:spcAft>
              <a:buClrTx/>
              <a:buSzTx/>
              <a:buFontTx/>
              <a:buChar char="–"/>
              <a:tabLst/>
              <a:defRPr/>
            </a:pPr>
            <a:r>
              <a:rPr kumimoji="0" lang="en-US" sz="2400" b="0" i="0" u="none" strike="noStrike" kern="0" cap="none" spc="0" normalizeH="0" baseline="0" noProof="0" dirty="0" smtClean="0">
                <a:ln>
                  <a:noFill/>
                </a:ln>
                <a:solidFill>
                  <a:schemeClr val="tx1"/>
                </a:solidFill>
                <a:effectLst/>
                <a:uLnTx/>
                <a:uFillTx/>
                <a:latin typeface="+mn-lt"/>
              </a:rPr>
              <a:t>120-300 kV         </a:t>
            </a:r>
            <a:r>
              <a:rPr kumimoji="0" lang="en-US" sz="2400" b="0" i="0" u="none" strike="noStrike" kern="0" cap="none" spc="0" normalizeH="0" baseline="0" noProof="0" dirty="0" err="1" smtClean="0">
                <a:ln>
                  <a:noFill/>
                </a:ln>
                <a:solidFill>
                  <a:schemeClr val="tx1"/>
                </a:solidFill>
                <a:effectLst/>
                <a:uLnTx/>
                <a:uFillTx/>
                <a:latin typeface="+mn-lt"/>
              </a:rPr>
              <a:t>orthovoltage</a:t>
            </a:r>
            <a:r>
              <a:rPr kumimoji="0" lang="en-US" sz="2400" b="0" i="0" u="none" strike="noStrike" kern="0" cap="none" spc="0" normalizeH="0" baseline="0" noProof="0" dirty="0" smtClean="0">
                <a:ln>
                  <a:noFill/>
                </a:ln>
                <a:solidFill>
                  <a:schemeClr val="tx1"/>
                </a:solidFill>
                <a:effectLst/>
                <a:uLnTx/>
                <a:uFillTx/>
                <a:latin typeface="+mn-lt"/>
              </a:rPr>
              <a:t> x-rays</a:t>
            </a:r>
          </a:p>
          <a:p>
            <a:pPr marL="681038" marR="0" lvl="1" indent="-261938" algn="l" defTabSz="838200" rtl="0" eaLnBrk="0" fontAlgn="base" latinLnBrk="0" hangingPunct="0">
              <a:lnSpc>
                <a:spcPct val="100000"/>
              </a:lnSpc>
              <a:spcBef>
                <a:spcPct val="20000"/>
              </a:spcBef>
              <a:spcAft>
                <a:spcPct val="0"/>
              </a:spcAft>
              <a:buClrTx/>
              <a:buSzTx/>
              <a:buFontTx/>
              <a:buChar char="–"/>
              <a:tabLst/>
              <a:defRPr/>
            </a:pPr>
            <a:r>
              <a:rPr kumimoji="0" lang="en-US" sz="2400" b="0" i="0" u="none" strike="noStrike" kern="0" cap="none" spc="0" normalizeH="0" baseline="0" noProof="0" dirty="0" smtClean="0">
                <a:ln>
                  <a:noFill/>
                </a:ln>
                <a:solidFill>
                  <a:schemeClr val="tx1"/>
                </a:solidFill>
                <a:effectLst/>
                <a:uLnTx/>
                <a:uFillTx/>
                <a:latin typeface="+mn-lt"/>
              </a:rPr>
              <a:t>300 kV – 1 MV    intermediate energy x-rays</a:t>
            </a:r>
          </a:p>
          <a:p>
            <a:pPr marL="681038" marR="0" lvl="1" indent="-261938" algn="l" defTabSz="838200" rtl="0" eaLnBrk="0" fontAlgn="base" latinLnBrk="0" hangingPunct="0">
              <a:lnSpc>
                <a:spcPct val="100000"/>
              </a:lnSpc>
              <a:spcBef>
                <a:spcPct val="20000"/>
              </a:spcBef>
              <a:spcAft>
                <a:spcPct val="0"/>
              </a:spcAft>
              <a:buClrTx/>
              <a:buSzTx/>
              <a:buFontTx/>
              <a:buChar char="–"/>
              <a:tabLst/>
              <a:defRPr/>
            </a:pPr>
            <a:r>
              <a:rPr kumimoji="0" lang="en-US" sz="2400" b="0" i="0" u="none" strike="noStrike" kern="0" cap="none" spc="0" normalizeH="0" baseline="0" noProof="0" dirty="0" smtClean="0">
                <a:ln>
                  <a:noFill/>
                </a:ln>
                <a:solidFill>
                  <a:schemeClr val="tx1"/>
                </a:solidFill>
                <a:effectLst/>
                <a:uLnTx/>
                <a:uFillTx/>
                <a:latin typeface="+mn-lt"/>
              </a:rPr>
              <a:t>&gt; 1MV               megavoltage x-rays </a:t>
            </a:r>
            <a:endParaRPr kumimoji="0" lang="en-US" sz="2400" b="0" i="0" u="none" strike="noStrike" kern="0" cap="none" spc="0" normalizeH="0" baseline="0" noProof="0" dirty="0">
              <a:ln>
                <a:noFill/>
              </a:ln>
              <a:solidFill>
                <a:schemeClr val="tx1"/>
              </a:solidFill>
              <a:effectLst/>
              <a:uLnTx/>
              <a:uFillTx/>
              <a:latin typeface="+mn-lt"/>
            </a:endParaRPr>
          </a:p>
        </p:txBody>
      </p:sp>
    </p:spTree>
    <p:extLst>
      <p:ext uri="{BB962C8B-B14F-4D97-AF65-F5344CB8AC3E}">
        <p14:creationId xmlns:p14="http://schemas.microsoft.com/office/powerpoint/2010/main" val="25801568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7EC8825-36D5-4B82-ABC1-5BE25275EA7E}" type="datetime2">
              <a:rPr lang="en-US" smtClean="0"/>
              <a:pPr>
                <a:defRPr/>
              </a:pPr>
              <a:t>Thursday, November 17, 2022</a:t>
            </a:fld>
            <a:endParaRPr lang="en-US"/>
          </a:p>
        </p:txBody>
      </p:sp>
      <p:sp>
        <p:nvSpPr>
          <p:cNvPr id="3" name="Slide Number Placeholder 2"/>
          <p:cNvSpPr>
            <a:spLocks noGrp="1"/>
          </p:cNvSpPr>
          <p:nvPr>
            <p:ph type="sldNum" sz="quarter" idx="12"/>
          </p:nvPr>
        </p:nvSpPr>
        <p:spPr/>
        <p:txBody>
          <a:bodyPr/>
          <a:lstStyle/>
          <a:p>
            <a:pPr>
              <a:defRPr/>
            </a:pPr>
            <a:fld id="{DF6DF4E3-AD3F-481A-BBB2-65B85F7E7074}" type="slidenum">
              <a:rPr lang="en-US" smtClean="0"/>
              <a:pPr>
                <a:defRPr/>
              </a:pPr>
              <a:t>8</a:t>
            </a:fld>
            <a:endParaRPr lang="en-US"/>
          </a:p>
        </p:txBody>
      </p:sp>
      <p:sp>
        <p:nvSpPr>
          <p:cNvPr id="4" name="Rectangle 3" descr="Rectangle: Click to edit Master text styles&#10;Second level&#10;Third level&#10;Fourth level&#10;Fifth level"/>
          <p:cNvSpPr txBox="1">
            <a:spLocks noChangeArrowheads="1"/>
          </p:cNvSpPr>
          <p:nvPr/>
        </p:nvSpPr>
        <p:spPr>
          <a:xfrm>
            <a:off x="492369" y="0"/>
            <a:ext cx="8370277" cy="1181100"/>
          </a:xfrm>
          <a:prstGeom prst="rect">
            <a:avLst/>
          </a:prstGeom>
        </p:spPr>
        <p:txBody>
          <a:bodyPr/>
          <a:lstStyle/>
          <a:p>
            <a:pPr marL="314325" marR="0" lvl="0" indent="-314325" algn="l" defTabSz="838200" rtl="0" eaLnBrk="0" fontAlgn="base" latinLnBrk="0" hangingPunct="0">
              <a:lnSpc>
                <a:spcPct val="100000"/>
              </a:lnSpc>
              <a:spcBef>
                <a:spcPct val="20000"/>
              </a:spcBef>
              <a:spcAft>
                <a:spcPct val="0"/>
              </a:spcAft>
              <a:buClrTx/>
              <a:buSzTx/>
              <a:tabLst/>
              <a:defRPr/>
            </a:pPr>
            <a:r>
              <a:rPr kumimoji="0" lang="en-US" sz="2900" b="0" i="0" u="none" strike="noStrike" kern="0" cap="none" spc="0" normalizeH="0" baseline="0" noProof="0" dirty="0" err="1" smtClean="0">
                <a:ln>
                  <a:noFill/>
                </a:ln>
                <a:solidFill>
                  <a:schemeClr val="tx1"/>
                </a:solidFill>
                <a:effectLst/>
                <a:uLnTx/>
                <a:uFillTx/>
                <a:latin typeface="+mn-lt"/>
                <a:ea typeface="+mn-ea"/>
                <a:cs typeface="+mn-cs"/>
              </a:rPr>
              <a:t>Bremsstrahlung</a:t>
            </a:r>
            <a:r>
              <a:rPr kumimoji="0" lang="en-US" sz="2900" b="0" i="0" u="none" strike="noStrike" kern="0" cap="none" spc="0" normalizeH="0" baseline="0" noProof="0" dirty="0" smtClean="0">
                <a:ln>
                  <a:noFill/>
                </a:ln>
                <a:solidFill>
                  <a:schemeClr val="tx1"/>
                </a:solidFill>
                <a:effectLst/>
                <a:uLnTx/>
                <a:uFillTx/>
                <a:latin typeface="+mn-lt"/>
                <a:ea typeface="+mn-ea"/>
                <a:cs typeface="+mn-cs"/>
              </a:rPr>
              <a:t> x-rays occur when electrons are (de)accelerated in the Coulomb field of a nucleus</a:t>
            </a:r>
            <a:endParaRPr kumimoji="0" lang="en-US" sz="2900" b="0" i="0" u="none" strike="noStrike" kern="0" cap="none" spc="0" normalizeH="0" baseline="0" noProof="0" dirty="0">
              <a:ln>
                <a:noFill/>
              </a:ln>
              <a:solidFill>
                <a:schemeClr val="tx1"/>
              </a:solidFill>
              <a:effectLst/>
              <a:uLnTx/>
              <a:uFillTx/>
              <a:latin typeface="+mn-lt"/>
              <a:ea typeface="+mn-ea"/>
              <a:cs typeface="+mn-cs"/>
            </a:endParaRPr>
          </a:p>
        </p:txBody>
      </p:sp>
      <p:sp>
        <p:nvSpPr>
          <p:cNvPr id="5" name="Rectangle 4" descr="03-17"/>
          <p:cNvSpPr>
            <a:spLocks noGrp="1" noChangeAspect="1" noChangeArrowheads="1"/>
          </p:cNvSpPr>
          <p:nvPr isPhoto="1"/>
        </p:nvSpPr>
        <p:spPr bwMode="auto">
          <a:xfrm>
            <a:off x="1899139" y="1066800"/>
            <a:ext cx="4632080" cy="4013200"/>
          </a:xfrm>
          <a:prstGeom prst="rect">
            <a:avLst/>
          </a:prstGeom>
          <a:blipFill dpi="0" rotWithShape="1">
            <a:blip r:embed="rId2"/>
            <a:srcRect/>
            <a:stretch>
              <a:fillRect b="-5"/>
            </a:stretch>
          </a:blipFill>
          <a:ln w="9525">
            <a:noFill/>
            <a:miter lim="800000"/>
            <a:headEnd/>
            <a:tailEnd/>
          </a:ln>
          <a:effectLst/>
        </p:spPr>
        <p:txBody>
          <a:bodyPr/>
          <a:lstStyle/>
          <a:p>
            <a:endParaRPr lang="en-IN"/>
          </a:p>
        </p:txBody>
      </p:sp>
    </p:spTree>
    <p:extLst>
      <p:ext uri="{BB962C8B-B14F-4D97-AF65-F5344CB8AC3E}">
        <p14:creationId xmlns:p14="http://schemas.microsoft.com/office/powerpoint/2010/main" val="9434126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7EC8825-36D5-4B82-ABC1-5BE25275EA7E}" type="datetime2">
              <a:rPr lang="en-US" smtClean="0"/>
              <a:pPr>
                <a:defRPr/>
              </a:pPr>
              <a:t>Thursday, November 17, 2022</a:t>
            </a:fld>
            <a:endParaRPr lang="en-US"/>
          </a:p>
        </p:txBody>
      </p:sp>
      <p:sp>
        <p:nvSpPr>
          <p:cNvPr id="3" name="Slide Number Placeholder 2"/>
          <p:cNvSpPr>
            <a:spLocks noGrp="1"/>
          </p:cNvSpPr>
          <p:nvPr>
            <p:ph type="sldNum" sz="quarter" idx="12"/>
          </p:nvPr>
        </p:nvSpPr>
        <p:spPr/>
        <p:txBody>
          <a:bodyPr/>
          <a:lstStyle/>
          <a:p>
            <a:pPr>
              <a:defRPr/>
            </a:pPr>
            <a:fld id="{DF6DF4E3-AD3F-481A-BBB2-65B85F7E7074}" type="slidenum">
              <a:rPr lang="en-US" smtClean="0"/>
              <a:pPr>
                <a:defRPr/>
              </a:pPr>
              <a:t>9</a:t>
            </a:fld>
            <a:endParaRPr lang="en-US"/>
          </a:p>
        </p:txBody>
      </p:sp>
      <p:sp>
        <p:nvSpPr>
          <p:cNvPr id="4" name="Rectangle 3" descr="Rectangle: Click to edit Master text styles&#10;Second level&#10;Third level&#10;Fourth level&#10;Fifth level"/>
          <p:cNvSpPr txBox="1">
            <a:spLocks noChangeArrowheads="1"/>
          </p:cNvSpPr>
          <p:nvPr/>
        </p:nvSpPr>
        <p:spPr>
          <a:xfrm>
            <a:off x="0" y="1181100"/>
            <a:ext cx="9144000" cy="5111750"/>
          </a:xfrm>
          <a:prstGeom prst="rect">
            <a:avLst/>
          </a:prstGeom>
        </p:spPr>
        <p:txBody>
          <a:bodyPr/>
          <a:lstStyle/>
          <a:p>
            <a:pPr marL="314325" marR="0" lvl="0" indent="-314325" algn="l" defTabSz="838200" rtl="0" eaLnBrk="0" fontAlgn="base" latinLnBrk="0" hangingPunct="0">
              <a:lnSpc>
                <a:spcPct val="100000"/>
              </a:lnSpc>
              <a:spcBef>
                <a:spcPct val="20000"/>
              </a:spcBef>
              <a:spcAft>
                <a:spcPct val="0"/>
              </a:spcAft>
              <a:buClrTx/>
              <a:buSzTx/>
              <a:buFontTx/>
              <a:buChar char="•"/>
              <a:tabLst/>
              <a:defRPr/>
            </a:pPr>
            <a:r>
              <a:rPr kumimoji="0" lang="en-US" sz="2800" b="0" i="0" u="none" strike="noStrike" kern="0" cap="none" spc="0" normalizeH="0" baseline="0" noProof="0" dirty="0" smtClean="0">
                <a:ln>
                  <a:noFill/>
                </a:ln>
                <a:solidFill>
                  <a:schemeClr val="tx1"/>
                </a:solidFill>
                <a:effectLst/>
                <a:uLnTx/>
                <a:uFillTx/>
                <a:latin typeface="+mn-lt"/>
                <a:ea typeface="+mn-ea"/>
                <a:cs typeface="+mn-cs"/>
              </a:rPr>
              <a:t>The power radiated from an accelerating charge is given by </a:t>
            </a:r>
            <a:r>
              <a:rPr kumimoji="0" lang="en-US" sz="2800" b="0" i="0" u="none" strike="noStrike" kern="0" cap="none" spc="0" normalizeH="0" baseline="0" noProof="0" dirty="0" err="1" smtClean="0">
                <a:ln>
                  <a:noFill/>
                </a:ln>
                <a:solidFill>
                  <a:schemeClr val="tx1"/>
                </a:solidFill>
                <a:effectLst/>
                <a:uLnTx/>
                <a:uFillTx/>
                <a:latin typeface="+mn-lt"/>
                <a:ea typeface="+mn-ea"/>
                <a:cs typeface="+mn-cs"/>
              </a:rPr>
              <a:t>Larmor’s</a:t>
            </a:r>
            <a:r>
              <a:rPr kumimoji="0" lang="en-US" sz="2800" b="0" i="0" u="none" strike="noStrike" kern="0" cap="none" spc="0" normalizeH="0" baseline="0" noProof="0" dirty="0" smtClean="0">
                <a:ln>
                  <a:noFill/>
                </a:ln>
                <a:solidFill>
                  <a:schemeClr val="tx1"/>
                </a:solidFill>
                <a:effectLst/>
                <a:uLnTx/>
                <a:uFillTx/>
                <a:latin typeface="+mn-lt"/>
                <a:ea typeface="+mn-ea"/>
                <a:cs typeface="+mn-cs"/>
              </a:rPr>
              <a:t> equation</a:t>
            </a:r>
          </a:p>
          <a:p>
            <a:pPr marL="314325" marR="0" lvl="0" indent="-314325" algn="l" defTabSz="838200" rtl="0" eaLnBrk="0" fontAlgn="base" latinLnBrk="0" hangingPunct="0">
              <a:lnSpc>
                <a:spcPct val="100000"/>
              </a:lnSpc>
              <a:spcBef>
                <a:spcPct val="20000"/>
              </a:spcBef>
              <a:spcAft>
                <a:spcPct val="0"/>
              </a:spcAft>
              <a:buClrTx/>
              <a:buSzTx/>
              <a:buFontTx/>
              <a:buChar char="•"/>
              <a:tabLst/>
              <a:defRPr/>
            </a:pP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a:p>
            <a:pPr marL="314325" marR="0" lvl="0" indent="-314325" algn="l" defTabSz="838200" rtl="0" eaLnBrk="0" fontAlgn="base" latinLnBrk="0" hangingPunct="0">
              <a:lnSpc>
                <a:spcPct val="100000"/>
              </a:lnSpc>
              <a:spcBef>
                <a:spcPct val="20000"/>
              </a:spcBef>
              <a:spcAft>
                <a:spcPct val="0"/>
              </a:spcAft>
              <a:buClrTx/>
              <a:buSzTx/>
              <a:buFontTx/>
              <a:buChar char="•"/>
              <a:tabLst/>
              <a:defRPr/>
            </a:pP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a:p>
            <a:pPr marL="314325" marR="0" lvl="0" indent="-314325" algn="l" defTabSz="838200" rtl="0" eaLnBrk="0" fontAlgn="base" latinLnBrk="0" hangingPunct="0">
              <a:lnSpc>
                <a:spcPct val="100000"/>
              </a:lnSpc>
              <a:spcBef>
                <a:spcPct val="20000"/>
              </a:spcBef>
              <a:spcAft>
                <a:spcPct val="0"/>
              </a:spcAft>
              <a:buClrTx/>
              <a:buSzTx/>
              <a:buFontTx/>
              <a:buChar char="•"/>
              <a:tabLst/>
              <a:defRPr/>
            </a:pP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a:p>
            <a:pPr marL="314325" marR="0" lvl="0" indent="-314325" algn="l" defTabSz="838200" rtl="0" eaLnBrk="0" fontAlgn="base" latinLnBrk="0" hangingPunct="0">
              <a:lnSpc>
                <a:spcPct val="100000"/>
              </a:lnSpc>
              <a:spcBef>
                <a:spcPct val="20000"/>
              </a:spcBef>
              <a:spcAft>
                <a:spcPct val="0"/>
              </a:spcAft>
              <a:buClrTx/>
              <a:buSzTx/>
              <a:buFontTx/>
              <a:buChar char="•"/>
              <a:tabLst/>
              <a:defRPr/>
            </a:pPr>
            <a:r>
              <a:rPr kumimoji="0" lang="en-US" sz="2800" b="0" i="0" u="none" strike="noStrike" kern="0" cap="none" spc="0" normalizeH="0" baseline="0" noProof="0" dirty="0" smtClean="0">
                <a:ln>
                  <a:noFill/>
                </a:ln>
                <a:solidFill>
                  <a:schemeClr val="tx1"/>
                </a:solidFill>
                <a:effectLst/>
                <a:uLnTx/>
                <a:uFillTx/>
                <a:latin typeface="+mn-lt"/>
                <a:ea typeface="+mn-ea"/>
                <a:cs typeface="+mn-cs"/>
              </a:rPr>
              <a:t>In the case of an electron in the Coulomb field of a nucleus</a:t>
            </a:r>
          </a:p>
          <a:p>
            <a:pPr marL="314325" marR="0" lvl="0" indent="-314325" algn="l" defTabSz="838200" rtl="0" eaLnBrk="0" fontAlgn="base" latinLnBrk="0" hangingPunct="0">
              <a:lnSpc>
                <a:spcPct val="100000"/>
              </a:lnSpc>
              <a:spcBef>
                <a:spcPct val="20000"/>
              </a:spcBef>
              <a:spcAft>
                <a:spcPct val="0"/>
              </a:spcAft>
              <a:buClrTx/>
              <a:buSzTx/>
              <a:buFontTx/>
              <a:buChar char="•"/>
              <a:tabLst/>
              <a:defRPr/>
            </a:pP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a:p>
            <a:pPr marL="314325" marR="0" lvl="0" indent="-314325" algn="l" defTabSz="838200" rtl="0" eaLnBrk="0" fontAlgn="base" latinLnBrk="0" hangingPunct="0">
              <a:lnSpc>
                <a:spcPct val="100000"/>
              </a:lnSpc>
              <a:spcBef>
                <a:spcPct val="20000"/>
              </a:spcBef>
              <a:spcAft>
                <a:spcPct val="0"/>
              </a:spcAft>
              <a:buClrTx/>
              <a:buSzTx/>
              <a:buFontTx/>
              <a:buChar char="•"/>
              <a:tabLst/>
              <a:defRPr/>
            </a:pP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a:p>
            <a:pPr marL="314325" marR="0" lvl="0" indent="-314325" algn="l" defTabSz="838200" rtl="0" eaLnBrk="0" fontAlgn="base" latinLnBrk="0" hangingPunct="0">
              <a:lnSpc>
                <a:spcPct val="100000"/>
              </a:lnSpc>
              <a:spcBef>
                <a:spcPct val="20000"/>
              </a:spcBef>
              <a:spcAft>
                <a:spcPct val="0"/>
              </a:spcAft>
              <a:buClrTx/>
              <a:buSzTx/>
              <a:buFont typeface="Wingdings" charset="2"/>
              <a:buNone/>
              <a:tabLst/>
              <a:defRPr/>
            </a:pP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a:p>
            <a:pPr marL="314325" marR="0" lvl="0" indent="-314325" algn="l" defTabSz="838200" rtl="0" eaLnBrk="0" fontAlgn="base" latinLnBrk="0" hangingPunct="0">
              <a:lnSpc>
                <a:spcPct val="100000"/>
              </a:lnSpc>
              <a:spcBef>
                <a:spcPct val="20000"/>
              </a:spcBef>
              <a:spcAft>
                <a:spcPct val="0"/>
              </a:spcAft>
              <a:buClrTx/>
              <a:buSzTx/>
              <a:buFont typeface="Wingdings" charset="2"/>
              <a:buNone/>
              <a:tabLst/>
              <a:defRPr/>
            </a:pPr>
            <a:endParaRPr kumimoji="0" lang="en-US" sz="2800" b="0" i="0" u="none" strike="noStrike" kern="0" cap="none" spc="0" normalizeH="0" baseline="0" noProof="0" dirty="0">
              <a:ln>
                <a:noFill/>
              </a:ln>
              <a:solidFill>
                <a:schemeClr val="tx1"/>
              </a:solidFill>
              <a:effectLst/>
              <a:uLnTx/>
              <a:uFillTx/>
              <a:latin typeface="+mn-lt"/>
              <a:ea typeface="+mn-ea"/>
              <a:cs typeface="+mn-cs"/>
            </a:endParaRPr>
          </a:p>
        </p:txBody>
      </p:sp>
      <p:graphicFrame>
        <p:nvGraphicFramePr>
          <p:cNvPr id="649218" name="Object 2"/>
          <p:cNvGraphicFramePr>
            <a:graphicFrameLocks noChangeAspect="1"/>
          </p:cNvGraphicFramePr>
          <p:nvPr/>
        </p:nvGraphicFramePr>
        <p:xfrm>
          <a:off x="2192216" y="1992313"/>
          <a:ext cx="2499946" cy="1568450"/>
        </p:xfrm>
        <a:graphic>
          <a:graphicData uri="http://schemas.openxmlformats.org/presentationml/2006/ole">
            <mc:AlternateContent xmlns:mc="http://schemas.openxmlformats.org/markup-compatibility/2006">
              <mc:Choice xmlns:v="urn:schemas-microsoft-com:vml" Requires="v">
                <p:oleObj spid="_x0000_s158734" name="Equation" r:id="rId3" imgW="723600" imgH="419040" progId="Equation.3">
                  <p:embed/>
                </p:oleObj>
              </mc:Choice>
              <mc:Fallback>
                <p:oleObj name="Equation" r:id="rId3" imgW="72360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2216" y="1992313"/>
                        <a:ext cx="2499946" cy="156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9219" name="Object 3"/>
          <p:cNvGraphicFramePr>
            <a:graphicFrameLocks noChangeAspect="1"/>
          </p:cNvGraphicFramePr>
          <p:nvPr/>
        </p:nvGraphicFramePr>
        <p:xfrm>
          <a:off x="2250831" y="4495801"/>
          <a:ext cx="3936023" cy="1497013"/>
        </p:xfrm>
        <a:graphic>
          <a:graphicData uri="http://schemas.openxmlformats.org/presentationml/2006/ole">
            <mc:AlternateContent xmlns:mc="http://schemas.openxmlformats.org/markup-compatibility/2006">
              <mc:Choice xmlns:v="urn:schemas-microsoft-com:vml" Requires="v">
                <p:oleObj spid="_x0000_s158735" name="Equation" r:id="rId5" imgW="1193760" imgH="419040" progId="Equation.3">
                  <p:embed/>
                </p:oleObj>
              </mc:Choice>
              <mc:Fallback>
                <p:oleObj name="Equation" r:id="rId5" imgW="119376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0831" y="4495801"/>
                        <a:ext cx="3936023" cy="1497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003131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40756</TotalTime>
  <Words>3230</Words>
  <Application>Microsoft Office PowerPoint</Application>
  <PresentationFormat>On-screen Show (4:3)</PresentationFormat>
  <Paragraphs>516</Paragraphs>
  <Slides>55</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4</vt:i4>
      </vt:variant>
      <vt:variant>
        <vt:lpstr>Slide Titles</vt:lpstr>
      </vt:variant>
      <vt:variant>
        <vt:i4>55</vt:i4>
      </vt:variant>
    </vt:vector>
  </HeadingPairs>
  <TitlesOfParts>
    <vt:vector size="67" baseType="lpstr">
      <vt:lpstr>Arial</vt:lpstr>
      <vt:lpstr>Calibri</vt:lpstr>
      <vt:lpstr>Symbol</vt:lpstr>
      <vt:lpstr>Tahoma</vt:lpstr>
      <vt:lpstr>Times New Roman</vt:lpstr>
      <vt:lpstr>Verdana</vt:lpstr>
      <vt:lpstr>Wingdings</vt:lpstr>
      <vt:lpstr>Office Theme</vt:lpstr>
      <vt:lpstr>Equation</vt:lpstr>
      <vt:lpstr>Graph</vt:lpstr>
      <vt:lpstr>PHOTO-PAINT</vt:lpstr>
      <vt:lpstr>Formel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XRR Curve of a Periodic Multilayer</vt:lpstr>
      <vt:lpstr>Fe/Au Multilayers Experimental example</vt:lpstr>
      <vt:lpstr>X-ray reflectivity measurement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MKAR</dc:creator>
  <cp:lastModifiedBy>HP</cp:lastModifiedBy>
  <cp:revision>388</cp:revision>
  <dcterms:created xsi:type="dcterms:W3CDTF">2011-08-17T16:32:08Z</dcterms:created>
  <dcterms:modified xsi:type="dcterms:W3CDTF">2022-11-17T03:47:36Z</dcterms:modified>
</cp:coreProperties>
</file>